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2" r:id="rId3"/>
    <p:sldMasterId id="2147483738" r:id="rId4"/>
    <p:sldMasterId id="2147483751" r:id="rId5"/>
    <p:sldMasterId id="2147483957" r:id="rId6"/>
    <p:sldMasterId id="2147483969" r:id="rId7"/>
    <p:sldMasterId id="2147483986" r:id="rId8"/>
    <p:sldMasterId id="2147483999" r:id="rId9"/>
    <p:sldMasterId id="2147484013" r:id="rId10"/>
    <p:sldMasterId id="2147484025" r:id="rId11"/>
  </p:sldMasterIdLst>
  <p:notesMasterIdLst>
    <p:notesMasterId r:id="rId60"/>
  </p:notesMasterIdLst>
  <p:sldIdLst>
    <p:sldId id="1433" r:id="rId12"/>
    <p:sldId id="1275" r:id="rId13"/>
    <p:sldId id="1414" r:id="rId14"/>
    <p:sldId id="1536" r:id="rId15"/>
    <p:sldId id="340" r:id="rId16"/>
    <p:sldId id="1267" r:id="rId17"/>
    <p:sldId id="1270" r:id="rId18"/>
    <p:sldId id="302" r:id="rId19"/>
    <p:sldId id="1412" r:id="rId20"/>
    <p:sldId id="1281" r:id="rId21"/>
    <p:sldId id="1211" r:id="rId22"/>
    <p:sldId id="1282" r:id="rId23"/>
    <p:sldId id="1427" r:id="rId24"/>
    <p:sldId id="1428" r:id="rId25"/>
    <p:sldId id="1213" r:id="rId26"/>
    <p:sldId id="1177" r:id="rId27"/>
    <p:sldId id="1178" r:id="rId28"/>
    <p:sldId id="1214" r:id="rId29"/>
    <p:sldId id="1500" r:id="rId30"/>
    <p:sldId id="1504" r:id="rId31"/>
    <p:sldId id="1215" r:id="rId32"/>
    <p:sldId id="1190" r:id="rId33"/>
    <p:sldId id="1151" r:id="rId34"/>
    <p:sldId id="1216" r:id="rId35"/>
    <p:sldId id="1241" r:id="rId36"/>
    <p:sldId id="1218" r:id="rId37"/>
    <p:sldId id="1219" r:id="rId38"/>
    <p:sldId id="1400" r:id="rId39"/>
    <p:sldId id="527" r:id="rId40"/>
    <p:sldId id="257" r:id="rId41"/>
    <p:sldId id="475" r:id="rId42"/>
    <p:sldId id="1535" r:id="rId43"/>
    <p:sldId id="1457" r:id="rId44"/>
    <p:sldId id="1491" r:id="rId45"/>
    <p:sldId id="269" r:id="rId46"/>
    <p:sldId id="1492" r:id="rId47"/>
    <p:sldId id="260" r:id="rId48"/>
    <p:sldId id="1415" r:id="rId49"/>
    <p:sldId id="1164" r:id="rId50"/>
    <p:sldId id="1223" r:id="rId51"/>
    <p:sldId id="1195" r:id="rId52"/>
    <p:sldId id="1224" r:id="rId53"/>
    <p:sldId id="1225" r:id="rId54"/>
    <p:sldId id="1170" r:id="rId55"/>
    <p:sldId id="1416" r:id="rId56"/>
    <p:sldId id="1501" r:id="rId57"/>
    <p:sldId id="1204" r:id="rId58"/>
    <p:sldId id="1496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5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3842" autoAdjust="0"/>
  </p:normalViewPr>
  <p:slideViewPr>
    <p:cSldViewPr snapToGrid="0">
      <p:cViewPr varScale="1">
        <p:scale>
          <a:sx n="58" d="100"/>
          <a:sy n="58" d="100"/>
        </p:scale>
        <p:origin x="1520" y="40"/>
      </p:cViewPr>
      <p:guideLst/>
    </p:cSldViewPr>
  </p:slideViewPr>
  <p:outlineViewPr>
    <p:cViewPr>
      <p:scale>
        <a:sx n="33" d="100"/>
        <a:sy n="33" d="100"/>
      </p:scale>
      <p:origin x="0" y="-434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F61708-207B-4E65-AD58-CA697F9F096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1B8377C-2BD4-4A25-8712-F69569EF3230}">
      <dgm:prSet custT="1"/>
      <dgm:spPr/>
      <dgm:t>
        <a:bodyPr/>
        <a:lstStyle/>
        <a:p>
          <a:pPr algn="ctr"/>
          <a:r>
            <a:rPr lang="en-US" sz="2400" dirty="0"/>
            <a:t>Immune system sensitive to childhood psychosocial stressors</a:t>
          </a:r>
        </a:p>
      </dgm:t>
    </dgm:pt>
    <dgm:pt modelId="{2B0FB87F-ED0B-4BCC-96DE-CFAF2B36F21C}" type="parTrans" cxnId="{B4CCB533-2EF5-4BA4-9C37-CACC142BFDC7}">
      <dgm:prSet/>
      <dgm:spPr/>
      <dgm:t>
        <a:bodyPr/>
        <a:lstStyle/>
        <a:p>
          <a:endParaRPr lang="en-US"/>
        </a:p>
      </dgm:t>
    </dgm:pt>
    <dgm:pt modelId="{DB3420CB-98B6-416A-8CF1-756DE6C26812}" type="sibTrans" cxnId="{B4CCB533-2EF5-4BA4-9C37-CACC142BFDC7}">
      <dgm:prSet/>
      <dgm:spPr/>
      <dgm:t>
        <a:bodyPr/>
        <a:lstStyle/>
        <a:p>
          <a:endParaRPr lang="en-US"/>
        </a:p>
      </dgm:t>
    </dgm:pt>
    <dgm:pt modelId="{0B72B2CB-B196-4AA1-89A1-5616461F2DB4}">
      <dgm:prSet/>
      <dgm:spPr/>
      <dgm:t>
        <a:bodyPr/>
        <a:lstStyle/>
        <a:p>
          <a:r>
            <a:rPr lang="en-US" dirty="0"/>
            <a:t>Early life stress </a:t>
          </a:r>
          <a:r>
            <a:rPr lang="en-US" dirty="0">
              <a:sym typeface="Wingdings" panose="05000000000000000000" pitchFamily="2" charset="2"/>
            </a:rPr>
            <a:t></a:t>
          </a:r>
          <a:r>
            <a:rPr lang="en-US" dirty="0"/>
            <a:t> alterations to autonomic, endocrine and immune systems</a:t>
          </a:r>
        </a:p>
      </dgm:t>
    </dgm:pt>
    <dgm:pt modelId="{37085ABE-788B-4B49-A656-929C7AA642D4}" type="parTrans" cxnId="{030CCFF1-0B0E-4575-AA51-F00259536B6B}">
      <dgm:prSet/>
      <dgm:spPr/>
      <dgm:t>
        <a:bodyPr/>
        <a:lstStyle/>
        <a:p>
          <a:endParaRPr lang="en-US"/>
        </a:p>
      </dgm:t>
    </dgm:pt>
    <dgm:pt modelId="{F94F261D-161B-42EC-9ED4-663427D27259}" type="sibTrans" cxnId="{030CCFF1-0B0E-4575-AA51-F00259536B6B}">
      <dgm:prSet/>
      <dgm:spPr/>
      <dgm:t>
        <a:bodyPr/>
        <a:lstStyle/>
        <a:p>
          <a:endParaRPr lang="en-US"/>
        </a:p>
      </dgm:t>
    </dgm:pt>
    <dgm:pt modelId="{C4C3EEA3-DD3C-431D-A790-1983A6EC961F}">
      <dgm:prSet/>
      <dgm:spPr/>
      <dgm:t>
        <a:bodyPr/>
        <a:lstStyle/>
        <a:p>
          <a:pPr algn="ctr"/>
          <a:r>
            <a:rPr lang="en-US" dirty="0"/>
            <a:t>Lead to increase in inflammation in later life</a:t>
          </a:r>
        </a:p>
      </dgm:t>
    </dgm:pt>
    <dgm:pt modelId="{D38487BE-14E7-47DC-9D30-26606B2200DF}" type="parTrans" cxnId="{C2B67060-C8DF-4BAD-B78B-04EBD161C67E}">
      <dgm:prSet/>
      <dgm:spPr/>
      <dgm:t>
        <a:bodyPr/>
        <a:lstStyle/>
        <a:p>
          <a:endParaRPr lang="en-US"/>
        </a:p>
      </dgm:t>
    </dgm:pt>
    <dgm:pt modelId="{FB347CF0-AF6E-48D4-ABF6-BFD83F5AE63D}" type="sibTrans" cxnId="{C2B67060-C8DF-4BAD-B78B-04EBD161C67E}">
      <dgm:prSet/>
      <dgm:spPr/>
      <dgm:t>
        <a:bodyPr/>
        <a:lstStyle/>
        <a:p>
          <a:endParaRPr lang="en-US"/>
        </a:p>
      </dgm:t>
    </dgm:pt>
    <dgm:pt modelId="{5360389E-D281-479D-BA0F-4226737D7BE8}" type="pres">
      <dgm:prSet presAssocID="{7EF61708-207B-4E65-AD58-CA697F9F096B}" presName="linear" presStyleCnt="0">
        <dgm:presLayoutVars>
          <dgm:animLvl val="lvl"/>
          <dgm:resizeHandles val="exact"/>
        </dgm:presLayoutVars>
      </dgm:prSet>
      <dgm:spPr/>
    </dgm:pt>
    <dgm:pt modelId="{A5B09852-5F6C-4B70-A67D-B86807B32B02}" type="pres">
      <dgm:prSet presAssocID="{D1B8377C-2BD4-4A25-8712-F69569EF323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7759B13-697E-4193-84D1-BAFDEA34051F}" type="pres">
      <dgm:prSet presAssocID="{DB3420CB-98B6-416A-8CF1-756DE6C26812}" presName="spacer" presStyleCnt="0"/>
      <dgm:spPr/>
    </dgm:pt>
    <dgm:pt modelId="{758F25CB-9BB2-4206-A249-0BD63BBD57DE}" type="pres">
      <dgm:prSet presAssocID="{0B72B2CB-B196-4AA1-89A1-5616461F2DB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BD72762-2CD7-4C4A-8E28-481427991C5B}" type="pres">
      <dgm:prSet presAssocID="{F94F261D-161B-42EC-9ED4-663427D27259}" presName="spacer" presStyleCnt="0"/>
      <dgm:spPr/>
    </dgm:pt>
    <dgm:pt modelId="{02289855-C30C-468E-B966-D7272114DDDF}" type="pres">
      <dgm:prSet presAssocID="{C4C3EEA3-DD3C-431D-A790-1983A6EC961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931E617-72C9-4C6B-BB8C-89D555100DD1}" type="presOf" srcId="{7EF61708-207B-4E65-AD58-CA697F9F096B}" destId="{5360389E-D281-479D-BA0F-4226737D7BE8}" srcOrd="0" destOrd="0" presId="urn:microsoft.com/office/officeart/2005/8/layout/vList2"/>
    <dgm:cxn modelId="{B4CCB533-2EF5-4BA4-9C37-CACC142BFDC7}" srcId="{7EF61708-207B-4E65-AD58-CA697F9F096B}" destId="{D1B8377C-2BD4-4A25-8712-F69569EF3230}" srcOrd="0" destOrd="0" parTransId="{2B0FB87F-ED0B-4BCC-96DE-CFAF2B36F21C}" sibTransId="{DB3420CB-98B6-416A-8CF1-756DE6C26812}"/>
    <dgm:cxn modelId="{C2B67060-C8DF-4BAD-B78B-04EBD161C67E}" srcId="{7EF61708-207B-4E65-AD58-CA697F9F096B}" destId="{C4C3EEA3-DD3C-431D-A790-1983A6EC961F}" srcOrd="2" destOrd="0" parTransId="{D38487BE-14E7-47DC-9D30-26606B2200DF}" sibTransId="{FB347CF0-AF6E-48D4-ABF6-BFD83F5AE63D}"/>
    <dgm:cxn modelId="{D96841C8-7FBB-4417-B627-32D0C9E8E8FE}" type="presOf" srcId="{0B72B2CB-B196-4AA1-89A1-5616461F2DB4}" destId="{758F25CB-9BB2-4206-A249-0BD63BBD57DE}" srcOrd="0" destOrd="0" presId="urn:microsoft.com/office/officeart/2005/8/layout/vList2"/>
    <dgm:cxn modelId="{81C662D0-321D-4E99-9DCB-F81273BB1733}" type="presOf" srcId="{D1B8377C-2BD4-4A25-8712-F69569EF3230}" destId="{A5B09852-5F6C-4B70-A67D-B86807B32B02}" srcOrd="0" destOrd="0" presId="urn:microsoft.com/office/officeart/2005/8/layout/vList2"/>
    <dgm:cxn modelId="{030CCFF1-0B0E-4575-AA51-F00259536B6B}" srcId="{7EF61708-207B-4E65-AD58-CA697F9F096B}" destId="{0B72B2CB-B196-4AA1-89A1-5616461F2DB4}" srcOrd="1" destOrd="0" parTransId="{37085ABE-788B-4B49-A656-929C7AA642D4}" sibTransId="{F94F261D-161B-42EC-9ED4-663427D27259}"/>
    <dgm:cxn modelId="{A5AA9CFA-471F-4F08-B985-0AC63904E7DB}" type="presOf" srcId="{C4C3EEA3-DD3C-431D-A790-1983A6EC961F}" destId="{02289855-C30C-468E-B966-D7272114DDDF}" srcOrd="0" destOrd="0" presId="urn:microsoft.com/office/officeart/2005/8/layout/vList2"/>
    <dgm:cxn modelId="{F56DCC0A-9D04-4BC6-BD4E-EEDF4B36BA2D}" type="presParOf" srcId="{5360389E-D281-479D-BA0F-4226737D7BE8}" destId="{A5B09852-5F6C-4B70-A67D-B86807B32B02}" srcOrd="0" destOrd="0" presId="urn:microsoft.com/office/officeart/2005/8/layout/vList2"/>
    <dgm:cxn modelId="{8B04ECD7-4352-4A0B-919D-20F03BAFA7C9}" type="presParOf" srcId="{5360389E-D281-479D-BA0F-4226737D7BE8}" destId="{57759B13-697E-4193-84D1-BAFDEA34051F}" srcOrd="1" destOrd="0" presId="urn:microsoft.com/office/officeart/2005/8/layout/vList2"/>
    <dgm:cxn modelId="{458706E2-69D2-4402-8A2D-93D167B725A8}" type="presParOf" srcId="{5360389E-D281-479D-BA0F-4226737D7BE8}" destId="{758F25CB-9BB2-4206-A249-0BD63BBD57DE}" srcOrd="2" destOrd="0" presId="urn:microsoft.com/office/officeart/2005/8/layout/vList2"/>
    <dgm:cxn modelId="{782A63E4-8ACC-4292-B228-392C9B7C5F3B}" type="presParOf" srcId="{5360389E-D281-479D-BA0F-4226737D7BE8}" destId="{DBD72762-2CD7-4C4A-8E28-481427991C5B}" srcOrd="3" destOrd="0" presId="urn:microsoft.com/office/officeart/2005/8/layout/vList2"/>
    <dgm:cxn modelId="{67387FA9-A81E-420D-A4EA-724B538075A9}" type="presParOf" srcId="{5360389E-D281-479D-BA0F-4226737D7BE8}" destId="{02289855-C30C-468E-B966-D7272114DDD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6CA52E-CE23-412A-BF1B-2B34C92D52E9}" type="doc">
      <dgm:prSet loTypeId="urn:microsoft.com/office/officeart/2005/8/layout/process5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155DCF8F-8ACB-493C-9508-1B08F3BF0752}">
      <dgm:prSet phldrT="[Text]"/>
      <dgm:spPr>
        <a:solidFill>
          <a:srgbClr val="FFFFFF"/>
        </a:solidFill>
      </dgm:spPr>
      <dgm:t>
        <a:bodyPr/>
        <a:lstStyle/>
        <a:p>
          <a:r>
            <a:rPr lang="en-US" dirty="0"/>
            <a:t>Evolved Nest History</a:t>
          </a:r>
        </a:p>
      </dgm:t>
    </dgm:pt>
    <dgm:pt modelId="{768DBFF3-9128-4147-BC95-B1D9D4A1FC71}" type="parTrans" cxnId="{B6972A5A-2D10-4E15-8915-6F7ABAD962E1}">
      <dgm:prSet/>
      <dgm:spPr/>
      <dgm:t>
        <a:bodyPr/>
        <a:lstStyle/>
        <a:p>
          <a:endParaRPr lang="en-US"/>
        </a:p>
      </dgm:t>
    </dgm:pt>
    <dgm:pt modelId="{83B71108-A0ED-42C3-A15D-0F528DE400F2}" type="sibTrans" cxnId="{B6972A5A-2D10-4E15-8915-6F7ABAD962E1}">
      <dgm:prSet/>
      <dgm:spPr/>
      <dgm:t>
        <a:bodyPr/>
        <a:lstStyle/>
        <a:p>
          <a:endParaRPr lang="en-US"/>
        </a:p>
      </dgm:t>
    </dgm:pt>
    <dgm:pt modelId="{54E82037-45DC-4AE7-85DE-A697579189F3}">
      <dgm:prSet phldrT="[Text]"/>
      <dgm:spPr>
        <a:solidFill>
          <a:srgbClr val="FFFFFF"/>
        </a:solidFill>
      </dgm:spPr>
      <dgm:t>
        <a:bodyPr/>
        <a:lstStyle/>
        <a:p>
          <a:r>
            <a:rPr lang="en-US" dirty="0"/>
            <a:t>Attachment Security</a:t>
          </a:r>
        </a:p>
      </dgm:t>
    </dgm:pt>
    <dgm:pt modelId="{361FC6AC-E35F-47CC-9ED0-1525DC4CE2A4}" type="parTrans" cxnId="{A5CE7EF0-5C64-4DEE-8C2C-E1AD7869763C}">
      <dgm:prSet/>
      <dgm:spPr/>
      <dgm:t>
        <a:bodyPr/>
        <a:lstStyle/>
        <a:p>
          <a:endParaRPr lang="en-US"/>
        </a:p>
      </dgm:t>
    </dgm:pt>
    <dgm:pt modelId="{6F669C36-4599-4797-814E-C40CCCC763DE}" type="sibTrans" cxnId="{A5CE7EF0-5C64-4DEE-8C2C-E1AD7869763C}">
      <dgm:prSet/>
      <dgm:spPr/>
      <dgm:t>
        <a:bodyPr/>
        <a:lstStyle/>
        <a:p>
          <a:endParaRPr lang="en-US"/>
        </a:p>
      </dgm:t>
    </dgm:pt>
    <dgm:pt modelId="{CE71F97A-83D5-4D02-8994-B9AE1A9D29DE}">
      <dgm:prSet phldrT="[Text]"/>
      <dgm:spPr>
        <a:solidFill>
          <a:srgbClr val="FFFFFF"/>
        </a:solidFill>
      </dgm:spPr>
      <dgm:t>
        <a:bodyPr/>
        <a:lstStyle/>
        <a:p>
          <a:r>
            <a:rPr lang="en-US" dirty="0"/>
            <a:t>Mental Health</a:t>
          </a:r>
        </a:p>
      </dgm:t>
    </dgm:pt>
    <dgm:pt modelId="{409D4BBD-BCF8-43EE-8238-A820DDA4CEF5}" type="parTrans" cxnId="{DAE29E53-60EF-4644-8928-F781CEEA9819}">
      <dgm:prSet/>
      <dgm:spPr/>
      <dgm:t>
        <a:bodyPr/>
        <a:lstStyle/>
        <a:p>
          <a:endParaRPr lang="en-US"/>
        </a:p>
      </dgm:t>
    </dgm:pt>
    <dgm:pt modelId="{E06BB2DF-FC14-4A3F-8E50-6241B8EF68B1}" type="sibTrans" cxnId="{DAE29E53-60EF-4644-8928-F781CEEA9819}">
      <dgm:prSet/>
      <dgm:spPr/>
      <dgm:t>
        <a:bodyPr/>
        <a:lstStyle/>
        <a:p>
          <a:endParaRPr lang="en-US"/>
        </a:p>
      </dgm:t>
    </dgm:pt>
    <dgm:pt modelId="{B1C041FE-B236-42A5-B93B-3FD47C184237}">
      <dgm:prSet phldrT="[Text]"/>
      <dgm:spPr>
        <a:solidFill>
          <a:srgbClr val="FFFFFF"/>
        </a:solidFill>
      </dgm:spPr>
      <dgm:t>
        <a:bodyPr/>
        <a:lstStyle/>
        <a:p>
          <a:r>
            <a:rPr lang="en-US" dirty="0"/>
            <a:t>Interpersonal Capacities</a:t>
          </a:r>
        </a:p>
      </dgm:t>
    </dgm:pt>
    <dgm:pt modelId="{F6D4B649-3F7B-4859-B5E9-617F1EA058DA}" type="parTrans" cxnId="{EF27D7FF-0712-4465-947E-A9EF64999097}">
      <dgm:prSet/>
      <dgm:spPr/>
      <dgm:t>
        <a:bodyPr/>
        <a:lstStyle/>
        <a:p>
          <a:endParaRPr lang="en-US"/>
        </a:p>
      </dgm:t>
    </dgm:pt>
    <dgm:pt modelId="{D5A40A5D-1632-4EC0-9457-66808930B7C4}" type="sibTrans" cxnId="{EF27D7FF-0712-4465-947E-A9EF64999097}">
      <dgm:prSet/>
      <dgm:spPr/>
      <dgm:t>
        <a:bodyPr/>
        <a:lstStyle/>
        <a:p>
          <a:endParaRPr lang="en-US"/>
        </a:p>
      </dgm:t>
    </dgm:pt>
    <dgm:pt modelId="{564E5443-7AA7-4B68-ACD6-D7E89FA83E48}">
      <dgm:prSet phldrT="[Text]"/>
      <dgm:spPr>
        <a:solidFill>
          <a:srgbClr val="FFFFFF"/>
        </a:solidFill>
      </dgm:spPr>
      <dgm:t>
        <a:bodyPr/>
        <a:lstStyle/>
        <a:p>
          <a:r>
            <a:rPr lang="en-US" dirty="0"/>
            <a:t>Ethical Orientation</a:t>
          </a:r>
        </a:p>
      </dgm:t>
    </dgm:pt>
    <dgm:pt modelId="{E4AFE616-15E1-479B-ADC7-48E4D4917B84}" type="parTrans" cxnId="{35D553B1-B638-4957-A121-4487B9BFAAFC}">
      <dgm:prSet/>
      <dgm:spPr/>
      <dgm:t>
        <a:bodyPr/>
        <a:lstStyle/>
        <a:p>
          <a:endParaRPr lang="en-US"/>
        </a:p>
      </dgm:t>
    </dgm:pt>
    <dgm:pt modelId="{20ADC5AE-AE59-4AC2-B0D9-27355D4F5790}" type="sibTrans" cxnId="{35D553B1-B638-4957-A121-4487B9BFAAFC}">
      <dgm:prSet/>
      <dgm:spPr/>
      <dgm:t>
        <a:bodyPr/>
        <a:lstStyle/>
        <a:p>
          <a:endParaRPr lang="en-US"/>
        </a:p>
      </dgm:t>
    </dgm:pt>
    <dgm:pt modelId="{96FCE7B7-4811-4865-8BB8-2A6EFD99F69D}" type="pres">
      <dgm:prSet presAssocID="{0E6CA52E-CE23-412A-BF1B-2B34C92D52E9}" presName="diagram" presStyleCnt="0">
        <dgm:presLayoutVars>
          <dgm:dir/>
          <dgm:resizeHandles val="exact"/>
        </dgm:presLayoutVars>
      </dgm:prSet>
      <dgm:spPr/>
    </dgm:pt>
    <dgm:pt modelId="{EE40D3A2-D6BF-44E0-A69D-222E53E1460D}" type="pres">
      <dgm:prSet presAssocID="{155DCF8F-8ACB-493C-9508-1B08F3BF0752}" presName="node" presStyleLbl="node1" presStyleIdx="0" presStyleCnt="5">
        <dgm:presLayoutVars>
          <dgm:bulletEnabled val="1"/>
        </dgm:presLayoutVars>
      </dgm:prSet>
      <dgm:spPr/>
    </dgm:pt>
    <dgm:pt modelId="{25CAC286-20FD-469C-ADC4-C0D0AFF1CA20}" type="pres">
      <dgm:prSet presAssocID="{83B71108-A0ED-42C3-A15D-0F528DE400F2}" presName="sibTrans" presStyleLbl="sibTrans2D1" presStyleIdx="0" presStyleCnt="4"/>
      <dgm:spPr/>
    </dgm:pt>
    <dgm:pt modelId="{59B89F65-81F3-4264-8275-12631AA17C9D}" type="pres">
      <dgm:prSet presAssocID="{83B71108-A0ED-42C3-A15D-0F528DE400F2}" presName="connectorText" presStyleLbl="sibTrans2D1" presStyleIdx="0" presStyleCnt="4"/>
      <dgm:spPr/>
    </dgm:pt>
    <dgm:pt modelId="{F55AFEF1-FF8D-42B4-A3AD-1518BE37F516}" type="pres">
      <dgm:prSet presAssocID="{54E82037-45DC-4AE7-85DE-A697579189F3}" presName="node" presStyleLbl="node1" presStyleIdx="1" presStyleCnt="5">
        <dgm:presLayoutVars>
          <dgm:bulletEnabled val="1"/>
        </dgm:presLayoutVars>
      </dgm:prSet>
      <dgm:spPr/>
    </dgm:pt>
    <dgm:pt modelId="{BD8C7BD2-01C9-4781-B5FE-FC2B9827020C}" type="pres">
      <dgm:prSet presAssocID="{6F669C36-4599-4797-814E-C40CCCC763DE}" presName="sibTrans" presStyleLbl="sibTrans2D1" presStyleIdx="1" presStyleCnt="4"/>
      <dgm:spPr/>
    </dgm:pt>
    <dgm:pt modelId="{228EA315-27E8-4E0E-A2BD-BF8F026944FB}" type="pres">
      <dgm:prSet presAssocID="{6F669C36-4599-4797-814E-C40CCCC763DE}" presName="connectorText" presStyleLbl="sibTrans2D1" presStyleIdx="1" presStyleCnt="4"/>
      <dgm:spPr/>
    </dgm:pt>
    <dgm:pt modelId="{47786B23-C317-42A9-9597-94F306F56F22}" type="pres">
      <dgm:prSet presAssocID="{CE71F97A-83D5-4D02-8994-B9AE1A9D29DE}" presName="node" presStyleLbl="node1" presStyleIdx="2" presStyleCnt="5">
        <dgm:presLayoutVars>
          <dgm:bulletEnabled val="1"/>
        </dgm:presLayoutVars>
      </dgm:prSet>
      <dgm:spPr/>
    </dgm:pt>
    <dgm:pt modelId="{F85ABEFB-5F02-43D1-98C5-53E5C0C524D5}" type="pres">
      <dgm:prSet presAssocID="{E06BB2DF-FC14-4A3F-8E50-6241B8EF68B1}" presName="sibTrans" presStyleLbl="sibTrans2D1" presStyleIdx="2" presStyleCnt="4"/>
      <dgm:spPr/>
    </dgm:pt>
    <dgm:pt modelId="{541A50BC-D0E3-4D1F-8702-9B1E3CF06077}" type="pres">
      <dgm:prSet presAssocID="{E06BB2DF-FC14-4A3F-8E50-6241B8EF68B1}" presName="connectorText" presStyleLbl="sibTrans2D1" presStyleIdx="2" presStyleCnt="4"/>
      <dgm:spPr/>
    </dgm:pt>
    <dgm:pt modelId="{6992AAF8-A725-4EF4-ADA7-4FB6990B25F4}" type="pres">
      <dgm:prSet presAssocID="{B1C041FE-B236-42A5-B93B-3FD47C184237}" presName="node" presStyleLbl="node1" presStyleIdx="3" presStyleCnt="5">
        <dgm:presLayoutVars>
          <dgm:bulletEnabled val="1"/>
        </dgm:presLayoutVars>
      </dgm:prSet>
      <dgm:spPr/>
    </dgm:pt>
    <dgm:pt modelId="{799ECF66-E8AE-4FB5-86F9-22BC66EC10CD}" type="pres">
      <dgm:prSet presAssocID="{D5A40A5D-1632-4EC0-9457-66808930B7C4}" presName="sibTrans" presStyleLbl="sibTrans2D1" presStyleIdx="3" presStyleCnt="4"/>
      <dgm:spPr/>
    </dgm:pt>
    <dgm:pt modelId="{CACAB75B-0D52-4A90-A056-F18048055C8C}" type="pres">
      <dgm:prSet presAssocID="{D5A40A5D-1632-4EC0-9457-66808930B7C4}" presName="connectorText" presStyleLbl="sibTrans2D1" presStyleIdx="3" presStyleCnt="4"/>
      <dgm:spPr/>
    </dgm:pt>
    <dgm:pt modelId="{6136A62C-C5AA-4E35-8002-A60246E07773}" type="pres">
      <dgm:prSet presAssocID="{564E5443-7AA7-4B68-ACD6-D7E89FA83E48}" presName="node" presStyleLbl="node1" presStyleIdx="4" presStyleCnt="5">
        <dgm:presLayoutVars>
          <dgm:bulletEnabled val="1"/>
        </dgm:presLayoutVars>
      </dgm:prSet>
      <dgm:spPr/>
    </dgm:pt>
  </dgm:ptLst>
  <dgm:cxnLst>
    <dgm:cxn modelId="{6136B304-D75A-7748-8222-1D4EE76B1BBC}" type="presOf" srcId="{83B71108-A0ED-42C3-A15D-0F528DE400F2}" destId="{59B89F65-81F3-4264-8275-12631AA17C9D}" srcOrd="1" destOrd="0" presId="urn:microsoft.com/office/officeart/2005/8/layout/process5"/>
    <dgm:cxn modelId="{61B82C08-8081-4046-BFAD-FF962C93D27C}" type="presOf" srcId="{564E5443-7AA7-4B68-ACD6-D7E89FA83E48}" destId="{6136A62C-C5AA-4E35-8002-A60246E07773}" srcOrd="0" destOrd="0" presId="urn:microsoft.com/office/officeart/2005/8/layout/process5"/>
    <dgm:cxn modelId="{50213F12-687E-284E-AE6E-24789CB2E02A}" type="presOf" srcId="{CE71F97A-83D5-4D02-8994-B9AE1A9D29DE}" destId="{47786B23-C317-42A9-9597-94F306F56F22}" srcOrd="0" destOrd="0" presId="urn:microsoft.com/office/officeart/2005/8/layout/process5"/>
    <dgm:cxn modelId="{76CE4014-43B6-2343-AF2F-79E6AE0C242A}" type="presOf" srcId="{D5A40A5D-1632-4EC0-9457-66808930B7C4}" destId="{CACAB75B-0D52-4A90-A056-F18048055C8C}" srcOrd="1" destOrd="0" presId="urn:microsoft.com/office/officeart/2005/8/layout/process5"/>
    <dgm:cxn modelId="{005F495D-23AC-4A46-AF54-3A5902080865}" type="presOf" srcId="{0E6CA52E-CE23-412A-BF1B-2B34C92D52E9}" destId="{96FCE7B7-4811-4865-8BB8-2A6EFD99F69D}" srcOrd="0" destOrd="0" presId="urn:microsoft.com/office/officeart/2005/8/layout/process5"/>
    <dgm:cxn modelId="{152A6E6E-6889-5F4C-93D5-59E6F37EC4E4}" type="presOf" srcId="{54E82037-45DC-4AE7-85DE-A697579189F3}" destId="{F55AFEF1-FF8D-42B4-A3AD-1518BE37F516}" srcOrd="0" destOrd="0" presId="urn:microsoft.com/office/officeart/2005/8/layout/process5"/>
    <dgm:cxn modelId="{DAE29E53-60EF-4644-8928-F781CEEA9819}" srcId="{0E6CA52E-CE23-412A-BF1B-2B34C92D52E9}" destId="{CE71F97A-83D5-4D02-8994-B9AE1A9D29DE}" srcOrd="2" destOrd="0" parTransId="{409D4BBD-BCF8-43EE-8238-A820DDA4CEF5}" sibTransId="{E06BB2DF-FC14-4A3F-8E50-6241B8EF68B1}"/>
    <dgm:cxn modelId="{49B34655-4E6C-C546-9040-2863E5203684}" type="presOf" srcId="{155DCF8F-8ACB-493C-9508-1B08F3BF0752}" destId="{EE40D3A2-D6BF-44E0-A69D-222E53E1460D}" srcOrd="0" destOrd="0" presId="urn:microsoft.com/office/officeart/2005/8/layout/process5"/>
    <dgm:cxn modelId="{1D63F758-93F1-2142-A0E5-CAB3980EDFB5}" type="presOf" srcId="{83B71108-A0ED-42C3-A15D-0F528DE400F2}" destId="{25CAC286-20FD-469C-ADC4-C0D0AFF1CA20}" srcOrd="0" destOrd="0" presId="urn:microsoft.com/office/officeart/2005/8/layout/process5"/>
    <dgm:cxn modelId="{B6972A5A-2D10-4E15-8915-6F7ABAD962E1}" srcId="{0E6CA52E-CE23-412A-BF1B-2B34C92D52E9}" destId="{155DCF8F-8ACB-493C-9508-1B08F3BF0752}" srcOrd="0" destOrd="0" parTransId="{768DBFF3-9128-4147-BC95-B1D9D4A1FC71}" sibTransId="{83B71108-A0ED-42C3-A15D-0F528DE400F2}"/>
    <dgm:cxn modelId="{B2DEBB83-DF76-5D42-B1B3-4120BF2F3820}" type="presOf" srcId="{D5A40A5D-1632-4EC0-9457-66808930B7C4}" destId="{799ECF66-E8AE-4FB5-86F9-22BC66EC10CD}" srcOrd="0" destOrd="0" presId="urn:microsoft.com/office/officeart/2005/8/layout/process5"/>
    <dgm:cxn modelId="{A6117D8E-554F-8C48-80F8-85AC3DA8DAFE}" type="presOf" srcId="{E06BB2DF-FC14-4A3F-8E50-6241B8EF68B1}" destId="{541A50BC-D0E3-4D1F-8702-9B1E3CF06077}" srcOrd="1" destOrd="0" presId="urn:microsoft.com/office/officeart/2005/8/layout/process5"/>
    <dgm:cxn modelId="{3CF5BF98-AF69-F548-BFCA-64B8010C82B1}" type="presOf" srcId="{B1C041FE-B236-42A5-B93B-3FD47C184237}" destId="{6992AAF8-A725-4EF4-ADA7-4FB6990B25F4}" srcOrd="0" destOrd="0" presId="urn:microsoft.com/office/officeart/2005/8/layout/process5"/>
    <dgm:cxn modelId="{264E3C9C-C553-6348-8943-E6F85896C559}" type="presOf" srcId="{E06BB2DF-FC14-4A3F-8E50-6241B8EF68B1}" destId="{F85ABEFB-5F02-43D1-98C5-53E5C0C524D5}" srcOrd="0" destOrd="0" presId="urn:microsoft.com/office/officeart/2005/8/layout/process5"/>
    <dgm:cxn modelId="{35D553B1-B638-4957-A121-4487B9BFAAFC}" srcId="{0E6CA52E-CE23-412A-BF1B-2B34C92D52E9}" destId="{564E5443-7AA7-4B68-ACD6-D7E89FA83E48}" srcOrd="4" destOrd="0" parTransId="{E4AFE616-15E1-479B-ADC7-48E4D4917B84}" sibTransId="{20ADC5AE-AE59-4AC2-B0D9-27355D4F5790}"/>
    <dgm:cxn modelId="{F6E461CA-9A6A-4442-962E-C4AB1D126ACC}" type="presOf" srcId="{6F669C36-4599-4797-814E-C40CCCC763DE}" destId="{228EA315-27E8-4E0E-A2BD-BF8F026944FB}" srcOrd="1" destOrd="0" presId="urn:microsoft.com/office/officeart/2005/8/layout/process5"/>
    <dgm:cxn modelId="{A471DBCA-5BB9-494C-85EA-882FE84EBA2E}" type="presOf" srcId="{6F669C36-4599-4797-814E-C40CCCC763DE}" destId="{BD8C7BD2-01C9-4781-B5FE-FC2B9827020C}" srcOrd="0" destOrd="0" presId="urn:microsoft.com/office/officeart/2005/8/layout/process5"/>
    <dgm:cxn modelId="{A5CE7EF0-5C64-4DEE-8C2C-E1AD7869763C}" srcId="{0E6CA52E-CE23-412A-BF1B-2B34C92D52E9}" destId="{54E82037-45DC-4AE7-85DE-A697579189F3}" srcOrd="1" destOrd="0" parTransId="{361FC6AC-E35F-47CC-9ED0-1525DC4CE2A4}" sibTransId="{6F669C36-4599-4797-814E-C40CCCC763DE}"/>
    <dgm:cxn modelId="{EF27D7FF-0712-4465-947E-A9EF64999097}" srcId="{0E6CA52E-CE23-412A-BF1B-2B34C92D52E9}" destId="{B1C041FE-B236-42A5-B93B-3FD47C184237}" srcOrd="3" destOrd="0" parTransId="{F6D4B649-3F7B-4859-B5E9-617F1EA058DA}" sibTransId="{D5A40A5D-1632-4EC0-9457-66808930B7C4}"/>
    <dgm:cxn modelId="{19765ABA-FFA0-244E-81A1-69FC0C086E66}" type="presParOf" srcId="{96FCE7B7-4811-4865-8BB8-2A6EFD99F69D}" destId="{EE40D3A2-D6BF-44E0-A69D-222E53E1460D}" srcOrd="0" destOrd="0" presId="urn:microsoft.com/office/officeart/2005/8/layout/process5"/>
    <dgm:cxn modelId="{DD61BBDF-9E4A-A743-9879-9CCBCD8E59DF}" type="presParOf" srcId="{96FCE7B7-4811-4865-8BB8-2A6EFD99F69D}" destId="{25CAC286-20FD-469C-ADC4-C0D0AFF1CA20}" srcOrd="1" destOrd="0" presId="urn:microsoft.com/office/officeart/2005/8/layout/process5"/>
    <dgm:cxn modelId="{C23B6A81-F396-C74B-8CF1-0B632F80104F}" type="presParOf" srcId="{25CAC286-20FD-469C-ADC4-C0D0AFF1CA20}" destId="{59B89F65-81F3-4264-8275-12631AA17C9D}" srcOrd="0" destOrd="0" presId="urn:microsoft.com/office/officeart/2005/8/layout/process5"/>
    <dgm:cxn modelId="{3E641B5A-F26B-5248-B4BB-95D31ACA4798}" type="presParOf" srcId="{96FCE7B7-4811-4865-8BB8-2A6EFD99F69D}" destId="{F55AFEF1-FF8D-42B4-A3AD-1518BE37F516}" srcOrd="2" destOrd="0" presId="urn:microsoft.com/office/officeart/2005/8/layout/process5"/>
    <dgm:cxn modelId="{2270B505-0F76-C94E-8063-5D11A787BE61}" type="presParOf" srcId="{96FCE7B7-4811-4865-8BB8-2A6EFD99F69D}" destId="{BD8C7BD2-01C9-4781-B5FE-FC2B9827020C}" srcOrd="3" destOrd="0" presId="urn:microsoft.com/office/officeart/2005/8/layout/process5"/>
    <dgm:cxn modelId="{D171C5CD-1929-654E-9ABE-D3E9434EA8B7}" type="presParOf" srcId="{BD8C7BD2-01C9-4781-B5FE-FC2B9827020C}" destId="{228EA315-27E8-4E0E-A2BD-BF8F026944FB}" srcOrd="0" destOrd="0" presId="urn:microsoft.com/office/officeart/2005/8/layout/process5"/>
    <dgm:cxn modelId="{89812FBC-B75A-C44B-9018-EBBDE02EEF1E}" type="presParOf" srcId="{96FCE7B7-4811-4865-8BB8-2A6EFD99F69D}" destId="{47786B23-C317-42A9-9597-94F306F56F22}" srcOrd="4" destOrd="0" presId="urn:microsoft.com/office/officeart/2005/8/layout/process5"/>
    <dgm:cxn modelId="{51B6CF3C-B196-B54A-8B42-59B14D86B6CA}" type="presParOf" srcId="{96FCE7B7-4811-4865-8BB8-2A6EFD99F69D}" destId="{F85ABEFB-5F02-43D1-98C5-53E5C0C524D5}" srcOrd="5" destOrd="0" presId="urn:microsoft.com/office/officeart/2005/8/layout/process5"/>
    <dgm:cxn modelId="{2701A62B-C45C-3A40-BE8D-87326D3B07F8}" type="presParOf" srcId="{F85ABEFB-5F02-43D1-98C5-53E5C0C524D5}" destId="{541A50BC-D0E3-4D1F-8702-9B1E3CF06077}" srcOrd="0" destOrd="0" presId="urn:microsoft.com/office/officeart/2005/8/layout/process5"/>
    <dgm:cxn modelId="{AF8D5C6D-8A24-B14D-B2D9-1FED38612AEF}" type="presParOf" srcId="{96FCE7B7-4811-4865-8BB8-2A6EFD99F69D}" destId="{6992AAF8-A725-4EF4-ADA7-4FB6990B25F4}" srcOrd="6" destOrd="0" presId="urn:microsoft.com/office/officeart/2005/8/layout/process5"/>
    <dgm:cxn modelId="{9A3D1FF1-7103-5F49-A674-2D23A7DE0E53}" type="presParOf" srcId="{96FCE7B7-4811-4865-8BB8-2A6EFD99F69D}" destId="{799ECF66-E8AE-4FB5-86F9-22BC66EC10CD}" srcOrd="7" destOrd="0" presId="urn:microsoft.com/office/officeart/2005/8/layout/process5"/>
    <dgm:cxn modelId="{3D84BA60-C533-B844-9CB0-05C8274AC620}" type="presParOf" srcId="{799ECF66-E8AE-4FB5-86F9-22BC66EC10CD}" destId="{CACAB75B-0D52-4A90-A056-F18048055C8C}" srcOrd="0" destOrd="0" presId="urn:microsoft.com/office/officeart/2005/8/layout/process5"/>
    <dgm:cxn modelId="{7B6A59CB-1582-0247-AE95-AF847EA6F91D}" type="presParOf" srcId="{96FCE7B7-4811-4865-8BB8-2A6EFD99F69D}" destId="{6136A62C-C5AA-4E35-8002-A60246E07773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09852-5F6C-4B70-A67D-B86807B32B02}">
      <dsp:nvSpPr>
        <dsp:cNvPr id="0" name=""/>
        <dsp:cNvSpPr/>
      </dsp:nvSpPr>
      <dsp:spPr>
        <a:xfrm>
          <a:off x="0" y="33598"/>
          <a:ext cx="4899904" cy="15438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Immune system sensitive to childhood psychosocial stressors</a:t>
          </a:r>
        </a:p>
      </dsp:txBody>
      <dsp:txXfrm>
        <a:off x="75363" y="108961"/>
        <a:ext cx="4749178" cy="1393089"/>
      </dsp:txXfrm>
    </dsp:sp>
    <dsp:sp modelId="{758F25CB-9BB2-4206-A249-0BD63BBD57DE}">
      <dsp:nvSpPr>
        <dsp:cNvPr id="0" name=""/>
        <dsp:cNvSpPr/>
      </dsp:nvSpPr>
      <dsp:spPr>
        <a:xfrm>
          <a:off x="0" y="1658054"/>
          <a:ext cx="4899904" cy="154381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Early life stress </a:t>
          </a:r>
          <a:r>
            <a:rPr lang="en-US" sz="2800" kern="1200" dirty="0">
              <a:sym typeface="Wingdings" panose="05000000000000000000" pitchFamily="2" charset="2"/>
            </a:rPr>
            <a:t></a:t>
          </a:r>
          <a:r>
            <a:rPr lang="en-US" sz="2800" kern="1200" dirty="0"/>
            <a:t> alterations to autonomic, endocrine and immune systems</a:t>
          </a:r>
        </a:p>
      </dsp:txBody>
      <dsp:txXfrm>
        <a:off x="75363" y="1733417"/>
        <a:ext cx="4749178" cy="1393089"/>
      </dsp:txXfrm>
    </dsp:sp>
    <dsp:sp modelId="{02289855-C30C-468E-B966-D7272114DDDF}">
      <dsp:nvSpPr>
        <dsp:cNvPr id="0" name=""/>
        <dsp:cNvSpPr/>
      </dsp:nvSpPr>
      <dsp:spPr>
        <a:xfrm>
          <a:off x="0" y="3282509"/>
          <a:ext cx="4899904" cy="154381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Lead to increase in inflammation in later life</a:t>
          </a:r>
        </a:p>
      </dsp:txBody>
      <dsp:txXfrm>
        <a:off x="75363" y="3357872"/>
        <a:ext cx="4749178" cy="1393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0D3A2-D6BF-44E0-A69D-222E53E1460D}">
      <dsp:nvSpPr>
        <dsp:cNvPr id="0" name=""/>
        <dsp:cNvSpPr/>
      </dsp:nvSpPr>
      <dsp:spPr>
        <a:xfrm>
          <a:off x="7366" y="605360"/>
          <a:ext cx="2201912" cy="1321147"/>
        </a:xfrm>
        <a:prstGeom prst="roundRect">
          <a:avLst>
            <a:gd name="adj" fmla="val 10000"/>
          </a:avLst>
        </a:prstGeom>
        <a:solidFill>
          <a:srgbClr val="FFFFFF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Evolved Nest History</a:t>
          </a:r>
        </a:p>
      </dsp:txBody>
      <dsp:txXfrm>
        <a:off x="46061" y="644055"/>
        <a:ext cx="2124522" cy="1243757"/>
      </dsp:txXfrm>
    </dsp:sp>
    <dsp:sp modelId="{25CAC286-20FD-469C-ADC4-C0D0AFF1CA20}">
      <dsp:nvSpPr>
        <dsp:cNvPr id="0" name=""/>
        <dsp:cNvSpPr/>
      </dsp:nvSpPr>
      <dsp:spPr>
        <a:xfrm>
          <a:off x="2403047" y="992897"/>
          <a:ext cx="466805" cy="546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2403047" y="1102112"/>
        <a:ext cx="326764" cy="327644"/>
      </dsp:txXfrm>
    </dsp:sp>
    <dsp:sp modelId="{F55AFEF1-FF8D-42B4-A3AD-1518BE37F516}">
      <dsp:nvSpPr>
        <dsp:cNvPr id="0" name=""/>
        <dsp:cNvSpPr/>
      </dsp:nvSpPr>
      <dsp:spPr>
        <a:xfrm>
          <a:off x="3090043" y="605360"/>
          <a:ext cx="2201912" cy="1321147"/>
        </a:xfrm>
        <a:prstGeom prst="roundRect">
          <a:avLst>
            <a:gd name="adj" fmla="val 10000"/>
          </a:avLst>
        </a:prstGeom>
        <a:solidFill>
          <a:srgbClr val="FFFFFF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Attachment Security</a:t>
          </a:r>
        </a:p>
      </dsp:txBody>
      <dsp:txXfrm>
        <a:off x="3128738" y="644055"/>
        <a:ext cx="2124522" cy="1243757"/>
      </dsp:txXfrm>
    </dsp:sp>
    <dsp:sp modelId="{BD8C7BD2-01C9-4781-B5FE-FC2B9827020C}">
      <dsp:nvSpPr>
        <dsp:cNvPr id="0" name=""/>
        <dsp:cNvSpPr/>
      </dsp:nvSpPr>
      <dsp:spPr>
        <a:xfrm>
          <a:off x="5485724" y="992897"/>
          <a:ext cx="466805" cy="546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5485724" y="1102112"/>
        <a:ext cx="326764" cy="327644"/>
      </dsp:txXfrm>
    </dsp:sp>
    <dsp:sp modelId="{47786B23-C317-42A9-9597-94F306F56F22}">
      <dsp:nvSpPr>
        <dsp:cNvPr id="0" name=""/>
        <dsp:cNvSpPr/>
      </dsp:nvSpPr>
      <dsp:spPr>
        <a:xfrm>
          <a:off x="6172720" y="605360"/>
          <a:ext cx="2201912" cy="1321147"/>
        </a:xfrm>
        <a:prstGeom prst="roundRect">
          <a:avLst>
            <a:gd name="adj" fmla="val 10000"/>
          </a:avLst>
        </a:prstGeom>
        <a:solidFill>
          <a:srgbClr val="FFFFFF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Mental Health</a:t>
          </a:r>
        </a:p>
      </dsp:txBody>
      <dsp:txXfrm>
        <a:off x="6211415" y="644055"/>
        <a:ext cx="2124522" cy="1243757"/>
      </dsp:txXfrm>
    </dsp:sp>
    <dsp:sp modelId="{F85ABEFB-5F02-43D1-98C5-53E5C0C524D5}">
      <dsp:nvSpPr>
        <dsp:cNvPr id="0" name=""/>
        <dsp:cNvSpPr/>
      </dsp:nvSpPr>
      <dsp:spPr>
        <a:xfrm rot="5400000">
          <a:off x="7040274" y="2080641"/>
          <a:ext cx="466805" cy="546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 rot="-5400000">
        <a:off x="7109855" y="2120276"/>
        <a:ext cx="327644" cy="326764"/>
      </dsp:txXfrm>
    </dsp:sp>
    <dsp:sp modelId="{6992AAF8-A725-4EF4-ADA7-4FB6990B25F4}">
      <dsp:nvSpPr>
        <dsp:cNvPr id="0" name=""/>
        <dsp:cNvSpPr/>
      </dsp:nvSpPr>
      <dsp:spPr>
        <a:xfrm>
          <a:off x="6172720" y="2807272"/>
          <a:ext cx="2201912" cy="1321147"/>
        </a:xfrm>
        <a:prstGeom prst="roundRect">
          <a:avLst>
            <a:gd name="adj" fmla="val 10000"/>
          </a:avLst>
        </a:prstGeom>
        <a:solidFill>
          <a:srgbClr val="FFFFFF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Interpersonal Capacities</a:t>
          </a:r>
        </a:p>
      </dsp:txBody>
      <dsp:txXfrm>
        <a:off x="6211415" y="2845967"/>
        <a:ext cx="2124522" cy="1243757"/>
      </dsp:txXfrm>
    </dsp:sp>
    <dsp:sp modelId="{799ECF66-E8AE-4FB5-86F9-22BC66EC10CD}">
      <dsp:nvSpPr>
        <dsp:cNvPr id="0" name=""/>
        <dsp:cNvSpPr/>
      </dsp:nvSpPr>
      <dsp:spPr>
        <a:xfrm rot="10800000">
          <a:off x="5512147" y="3194809"/>
          <a:ext cx="466805" cy="546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 rot="10800000">
        <a:off x="5652188" y="3304024"/>
        <a:ext cx="326764" cy="327644"/>
      </dsp:txXfrm>
    </dsp:sp>
    <dsp:sp modelId="{6136A62C-C5AA-4E35-8002-A60246E07773}">
      <dsp:nvSpPr>
        <dsp:cNvPr id="0" name=""/>
        <dsp:cNvSpPr/>
      </dsp:nvSpPr>
      <dsp:spPr>
        <a:xfrm>
          <a:off x="3090043" y="2807272"/>
          <a:ext cx="2201912" cy="1321147"/>
        </a:xfrm>
        <a:prstGeom prst="roundRect">
          <a:avLst>
            <a:gd name="adj" fmla="val 10000"/>
          </a:avLst>
        </a:prstGeom>
        <a:solidFill>
          <a:srgbClr val="FFFFFF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Ethical Orientation</a:t>
          </a:r>
        </a:p>
      </dsp:txBody>
      <dsp:txXfrm>
        <a:off x="3128738" y="2845967"/>
        <a:ext cx="2124522" cy="1243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888EA-0ECC-46C8-81D4-60726EB8ECF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ADA3D-6543-4035-A8CD-0B9C7176D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2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59BEC123-FDFB-4B5E-AD6B-FA3CFE54CA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CEE726C2-BEAC-49F3-8868-7EB39C4F3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1B4B7058-2B93-40A3-849B-E8EDD6E8E1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1371D7-795B-4D7C-A6BD-D7B6A433CA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84C69-104A-403C-B849-B002D97919A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414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97274047-5C84-4B4A-AD20-D96B9ED490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D9314E8F-79FA-48FA-A250-4BC90F05DF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8C540C76-8DFB-4C44-B2F5-38CD191579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2FFC53-F8A6-4BE7-B06E-8D24C6D3239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493B-63F0-4C8E-AD3F-19A4987F32A1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43AC-CEA5-46F5-BF6D-0FEF0DAFC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4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493B-63F0-4C8E-AD3F-19A4987F32A1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43AC-CEA5-46F5-BF6D-0FEF0DAFC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719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325985A-C899-497E-81BE-7B546D260E0F}"/>
              </a:ext>
            </a:extLst>
          </p:cNvPr>
          <p:cNvSpPr/>
          <p:nvPr/>
        </p:nvSpPr>
        <p:spPr>
          <a:xfrm>
            <a:off x="5479248" y="1436863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2ADF36B-2973-4196-8387-17E59DC49B12}"/>
              </a:ext>
            </a:extLst>
          </p:cNvPr>
          <p:cNvSpPr/>
          <p:nvPr/>
        </p:nvSpPr>
        <p:spPr>
          <a:xfrm>
            <a:off x="5650542" y="1411793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DB2B580-C0C7-4044-8F81-496F9CCBA250}"/>
              </a:ext>
            </a:extLst>
          </p:cNvPr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06115A-43A6-48B3-97A9-3E69BA1FEBEB}"/>
              </a:ext>
            </a:extLst>
          </p:cNvPr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2C9F0A4-251E-42B8-83BC-A9FD90FC4969}"/>
              </a:ext>
            </a:extLst>
          </p:cNvPr>
          <p:cNvSpPr/>
          <p:nvPr/>
        </p:nvSpPr>
        <p:spPr>
          <a:xfrm>
            <a:off x="4718763" y="2083428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02488D-E17E-42A5-84D3-58ED05976AB0}"/>
              </a:ext>
            </a:extLst>
          </p:cNvPr>
          <p:cNvSpPr/>
          <p:nvPr/>
        </p:nvSpPr>
        <p:spPr>
          <a:xfrm>
            <a:off x="6132092" y="993077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BE76E02-211C-4B32-A589-2153BF713B49}"/>
              </a:ext>
            </a:extLst>
          </p:cNvPr>
          <p:cNvSpPr/>
          <p:nvPr/>
        </p:nvSpPr>
        <p:spPr>
          <a:xfrm>
            <a:off x="5059597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B07ACDF-8723-4F72-8332-421E54C65C35}"/>
              </a:ext>
            </a:extLst>
          </p:cNvPr>
          <p:cNvSpPr/>
          <p:nvPr/>
        </p:nvSpPr>
        <p:spPr>
          <a:xfrm>
            <a:off x="6148802" y="1060595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481387" cy="2530200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57E2BD48-1D0B-4B6E-BE5E-1018EE45345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15F0F-AF07-434B-8AAF-E2AC6B50CC82}" type="datetime1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899A4816-B219-4C27-BA0C-EA477E6E67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9CB98CD-C1C8-496B-A120-62CE65E952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61397-089F-4FCA-A957-E02CA0760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466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2CAC-92DB-417A-BBEB-8B9AFD204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7017BD-552E-4968-8931-3FB438EE9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63C8E-0489-40B5-8D6E-03D86AB6A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50415B-0C69-46DF-8E9B-7F46FAD455F1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DEEDF-773E-4740-BD58-7773EF0B4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DD6C-5B96-4BDA-BBA4-80C2D237B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E5EC86-B91C-478B-9EFB-412B287349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919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5BCEE-795F-47A4-935E-1F2115BAB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93041-92B9-4C9D-8A8D-3E330F8D4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214F2-97B5-4EF0-AFFC-2196439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9030D2-969A-4498-AA59-7A8FB6AF64CB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0D304-EA0E-4560-831A-2B62CD78E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5BB79-034A-404D-93FD-399BC5D05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178CB-C455-49D3-B6DF-3654F43855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326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669B7-66C6-4243-8693-3EC905808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78A66-C141-4EFE-974E-673C9E800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0908-19AD-40B2-B2EF-A4C3B6C1B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12BD9D-8B08-4326-8E18-48CAA242087F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0CC54-800F-4569-9542-AB2FA367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60F7E-44EA-4242-A36E-5B132B12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ACC4F-7ADB-4A61-87E5-74D687ED41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376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E81EC-E1F5-4E5D-AF34-55A523A37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538C-5B12-4B21-A508-D706E7533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4DB80-093E-4692-8A5D-0BF2740B3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5DFC8-6911-4ACF-A2C6-5B28AE375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67DC57-89A7-40F0-A91B-2ADAC25D864B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17758-D4D9-47EE-9312-C8897AB9A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BD6EA-0339-4D0A-8FE7-99029546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A10B1-ACCA-4EDE-8805-9AA722BFD2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755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164BF-65FE-4B62-984F-9C7A6260C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779E1-A9E7-4898-AA05-3763D86C7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2B192B-AEC7-432A-B368-06BFB6EB4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1211C-1A15-471E-93A4-864CD52D06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C92EE6-AAD2-40C2-9AF4-E8CA9F3AEF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E375FD-5525-4C41-891E-A845F9036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A6F77-A620-475F-AC50-0E5310F86BFD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13D67E-6A45-4CCE-8B4F-040ADF261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E0CFE8-98A6-4519-ACCF-AE48876AA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1DDE7-8541-4F68-8506-33062EA283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20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85C9-140B-446E-B4F1-4D7AB4C57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C6CAD0-3A5E-40FE-AE0E-91F9F1AD6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F7B6FE-C21D-4FC3-9490-2E97094A0213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A608F-F113-493B-A36A-D79BE4C12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CBD6D0-B719-4B3F-8A5C-970462787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6CD97-A582-4935-B5BC-89688A3263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183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7F94D8-D87C-46CE-BCA3-3D0B04E96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9B10E0-156B-4752-8421-FD289421F114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CA7C5-A6C0-48B7-906F-493643B25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A102A-1E18-4BF8-900E-30501DD6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3D6EA-1BE0-4AE7-9A15-1A7E900003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022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81906-1E3E-43CB-BE6F-8B3D40F3E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140C8-7573-4F57-9EF4-1156A2A94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1061F6-F687-4114-8B1E-3EDBF599A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3A910-9FB0-4BC0-A6D8-553B19C9F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589B99-1127-4315-B50A-AEDB063EB6E3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E753B-2706-4D1F-A5FB-53754218D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9AEDD-6ED2-4AD5-A1D7-5E4615FBC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CBEC6-03B6-4013-A382-6584EF09F2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232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EC24E-9E31-43AA-8975-780BA068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F0F106-B252-4A8A-952B-E474CF66E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8577E-78C0-4BAB-AD79-EE5337870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38F3B-41E3-448A-851C-20ADBB91D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C7C68E-CCDB-4A08-BC9F-6BDACF2CDCD2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5ABF5-D60D-43BB-94A3-A33FA1593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D1C48-6792-4DAA-8E70-FC3BBA657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310DD-F70C-45DF-AC6E-181EB99A69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00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493B-63F0-4C8E-AD3F-19A4987F32A1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43AC-CEA5-46F5-BF6D-0FEF0DAFC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804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65012-C5E7-4BEF-B931-9F0CA2DB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51D34-961A-48A2-988A-F217BEAF9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71387-1940-4A9D-81C6-E6A51DF13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7788A4-17C1-4C0D-BC57-C182ED061AF3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EB258-F12E-406F-ABE6-9ACB9C8DD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6FC37-E9C3-4A77-BE63-8F9FBD485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7AEAF-121D-4076-A055-95DC0CBD24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212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B64438-9AAB-4D93-A24B-DC2C500C19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4BEE91-6E5E-4388-AF3D-6489716B9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8A556-75F2-435D-BA07-A2D699BDF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F7B3E2-C815-4B7F-A444-22CFC9EAF5F6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770FF-BE02-446B-B830-7BD7153DE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FFA4B-0DD5-4E36-BE33-9D53D6B38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05D714-C6E0-4A62-AA25-184AB25AB3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295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481387" cy="2530200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57E2BD48-1D0B-4B6E-BE5E-1018EE45345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15F0F-AF07-434B-8AAF-E2AC6B50CC82}" type="datetime1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899A4816-B219-4C27-BA0C-EA477E6E67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9CB98CD-C1C8-496B-A120-62CE65E952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61397-089F-4FCA-A957-E02CA0760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423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0B31A2F-81C3-4808-B65D-BF83F84BC2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C712AB1-2016-4296-A841-71B6994FF3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B257487-DCAD-456E-B3E3-13DDF2C5B8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BC573-84C8-44F5-B921-C2C28E399927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061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980902" y="1267730"/>
            <a:ext cx="7182197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3937635" y="1267730"/>
            <a:ext cx="126873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1827" y="2244830"/>
            <a:ext cx="6700347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1826" y="4682063"/>
            <a:ext cx="6702635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341256"/>
            <a:ext cx="116586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221826" y="5177408"/>
            <a:ext cx="4297721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177408"/>
            <a:ext cx="1466985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1374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0719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980902" y="1267730"/>
            <a:ext cx="7182197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1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867" y="2275166"/>
            <a:ext cx="6700266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3937635" y="1267730"/>
            <a:ext cx="126873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1867" y="4682062"/>
            <a:ext cx="670483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89070" y="1344503"/>
            <a:ext cx="116586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1868" y="5177408"/>
            <a:ext cx="4245101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9" y="5177408"/>
            <a:ext cx="1468754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728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03120"/>
            <a:ext cx="34975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6320" y="2103120"/>
            <a:ext cx="34975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7263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074334"/>
            <a:ext cx="349758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92473"/>
            <a:ext cx="349758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4034" y="2074334"/>
            <a:ext cx="349758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4034" y="2792472"/>
            <a:ext cx="349758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0010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467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2CAC-92DB-417A-BBEB-8B9AFD204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7017BD-552E-4968-8931-3FB438EE9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63C8E-0489-40B5-8D6E-03D86AB6A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50415B-0C69-46DF-8E9B-7F46FAD455F1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DEEDF-773E-4740-BD58-7773EF0B4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DD6C-5B96-4BDA-BBA4-80C2D237B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E5EC86-B91C-478B-9EFB-412B287349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556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0980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6089903" y="237744"/>
            <a:ext cx="286994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6190995" y="374904"/>
            <a:ext cx="2667762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3651" y="607392"/>
            <a:ext cx="2371472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609600"/>
            <a:ext cx="51435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3651" y="2336800"/>
            <a:ext cx="2371472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191000" y="6035040"/>
            <a:ext cx="146685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14351" y="6035040"/>
            <a:ext cx="3438525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7547" y="6035040"/>
            <a:ext cx="917576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2936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6089903" y="237744"/>
            <a:ext cx="286994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50" y="237744"/>
            <a:ext cx="577215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246753" y="6035040"/>
            <a:ext cx="1553972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9486" y="6035040"/>
            <a:ext cx="3441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035040"/>
            <a:ext cx="918972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6190995" y="374904"/>
            <a:ext cx="2667762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937" y="603504"/>
            <a:ext cx="2358581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7937" y="2386584"/>
            <a:ext cx="2358581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14697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949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20142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F4DA-64EE-429E-9DE2-1B9B22E51D5B}" type="datetime1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2993-5408-4F64-98B2-96C183B3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67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DB457-D63C-4837-86A5-9EB9DD30503B}" type="datetime1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2993-5408-4F64-98B2-96C183B3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357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2F99-999A-4C80-B8B3-8D6EF35B7EA2}" type="datetime1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2993-5408-4F64-98B2-96C183B3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73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B4B1-5686-4B9B-B574-E36BE9DE7FE8}" type="datetime1">
              <a:rPr lang="en-US" smtClean="0"/>
              <a:t>5/21/2021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2993-5408-4F64-98B2-96C183B3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170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B7199-6E9D-49AD-B2CE-F2B1F62912E3}" type="datetime1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2993-5408-4F64-98B2-96C183B363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40303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5BCEE-795F-47A4-935E-1F2115BAB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93041-92B9-4C9D-8A8D-3E330F8D4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214F2-97B5-4EF0-AFFC-2196439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9030D2-969A-4498-AA59-7A8FB6AF64CB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0D304-EA0E-4560-831A-2B62CD78E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5BB79-034A-404D-93FD-399BC5D05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178CB-C455-49D3-B6DF-3654F43855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998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9731-1B78-42E4-941B-FEB7BFF4373E}" type="datetime1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2993-5408-4F64-98B2-96C183B3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918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DED1-BD84-452C-8CCD-A4543D8F8916}" type="datetime1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2993-5408-4F64-98B2-96C183B3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801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AA95-13C5-4ED8-A6E6-DED18E6534D9}" type="datetime1">
              <a:rPr lang="en-US" smtClean="0"/>
              <a:t>5/21/2021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2993-5408-4F64-98B2-96C183B3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722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C3EF693-4D6E-49FF-9756-173975ACEF0C}" type="datetime1">
              <a:rPr lang="en-US" smtClean="0"/>
              <a:t>5/21/2021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2993-5408-4F64-98B2-96C183B3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058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D93D-D8F3-424D-B430-600BC06DF671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2993-5408-4F64-98B2-96C183B3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087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ED29-9AE5-4251-9783-532A855908EC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2993-5408-4F64-98B2-96C183B3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00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669B7-66C6-4243-8693-3EC905808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78A66-C141-4EFE-974E-673C9E800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0908-19AD-40B2-B2EF-A4C3B6C1B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12BD9D-8B08-4326-8E18-48CAA242087F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0CC54-800F-4569-9542-AB2FA367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60F7E-44EA-4242-A36E-5B132B12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ACC4F-7ADB-4A61-87E5-74D687ED41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7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E81EC-E1F5-4E5D-AF34-55A523A37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538C-5B12-4B21-A508-D706E7533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4DB80-093E-4692-8A5D-0BF2740B3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5DFC8-6911-4ACF-A2C6-5B28AE375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67DC57-89A7-40F0-A91B-2ADAC25D864B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17758-D4D9-47EE-9312-C8897AB9A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BD6EA-0339-4D0A-8FE7-99029546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A10B1-ACCA-4EDE-8805-9AA722BFD2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07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164BF-65FE-4B62-984F-9C7A6260C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779E1-A9E7-4898-AA05-3763D86C7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2B192B-AEC7-432A-B368-06BFB6EB4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1211C-1A15-471E-93A4-864CD52D06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C92EE6-AAD2-40C2-9AF4-E8CA9F3AEF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E375FD-5525-4C41-891E-A845F9036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A6F77-A620-475F-AC50-0E5310F86BFD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13D67E-6A45-4CCE-8B4F-040ADF261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E0CFE8-98A6-4519-ACCF-AE48876AA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1DDE7-8541-4F68-8506-33062EA283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79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85C9-140B-446E-B4F1-4D7AB4C57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C6CAD0-3A5E-40FE-AE0E-91F9F1AD6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F7B6FE-C21D-4FC3-9490-2E97094A0213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A608F-F113-493B-A36A-D79BE4C12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CBD6D0-B719-4B3F-8A5C-970462787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6CD97-A582-4935-B5BC-89688A3263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51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7F94D8-D87C-46CE-BCA3-3D0B04E96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9B10E0-156B-4752-8421-FD289421F114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CA7C5-A6C0-48B7-906F-493643B25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A102A-1E18-4BF8-900E-30501DD6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3D6EA-1BE0-4AE7-9A15-1A7E900003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47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81906-1E3E-43CB-BE6F-8B3D40F3E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140C8-7573-4F57-9EF4-1156A2A94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1061F6-F687-4114-8B1E-3EDBF599A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3A910-9FB0-4BC0-A6D8-553B19C9F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589B99-1127-4315-B50A-AEDB063EB6E3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E753B-2706-4D1F-A5FB-53754218D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9AEDD-6ED2-4AD5-A1D7-5E4615FBC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CBEC6-03B6-4013-A382-6584EF09F2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51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493B-63F0-4C8E-AD3F-19A4987F32A1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43AC-CEA5-46F5-BF6D-0FEF0DAFC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40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EC24E-9E31-43AA-8975-780BA068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F0F106-B252-4A8A-952B-E474CF66E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8577E-78C0-4BAB-AD79-EE5337870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38F3B-41E3-448A-851C-20ADBB91D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C7C68E-CCDB-4A08-BC9F-6BDACF2CDCD2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5ABF5-D60D-43BB-94A3-A33FA1593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D1C48-6792-4DAA-8E70-FC3BBA657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310DD-F70C-45DF-AC6E-181EB99A69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46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65012-C5E7-4BEF-B931-9F0CA2DB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51D34-961A-48A2-988A-F217BEAF9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71387-1940-4A9D-81C6-E6A51DF13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7788A4-17C1-4C0D-BC57-C182ED061AF3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EB258-F12E-406F-ABE6-9ACB9C8DD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6FC37-E9C3-4A77-BE63-8F9FBD485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7AEAF-121D-4076-A055-95DC0CBD24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41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B64438-9AAB-4D93-A24B-DC2C500C19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4BEE91-6E5E-4388-AF3D-6489716B9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8A556-75F2-435D-BA07-A2D699BDF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F7B3E2-C815-4B7F-A444-22CFC9EAF5F6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770FF-BE02-446B-B830-7BD7153DE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FFA4B-0DD5-4E36-BE33-9D53D6B38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05D714-C6E0-4A62-AA25-184AB25AB3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12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481387" cy="2530200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57E2BD48-1D0B-4B6E-BE5E-1018EE45345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15F0F-AF07-434B-8AAF-E2AC6B50CC82}" type="datetime1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899A4816-B219-4C27-BA0C-EA477E6E67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9CB98CD-C1C8-496B-A120-62CE65E952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61397-089F-4FCA-A957-E02CA0760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6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33839-68FC-41E2-8AC2-0D7557E81B58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68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B7F6-9887-421A-8F62-67367823F0F9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7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607F5-252C-48C0-985E-BD506F74C2C8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06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A40A-F21B-4F0C-A353-62A0DCB123DF}" type="datetime1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773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4398-7D2B-450D-B367-D4EC6C796871}" type="datetime1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09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5677-06AF-49A8-81F1-ED43BFC7A7BD}" type="datetime1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79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493B-63F0-4C8E-AD3F-19A4987F32A1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43AC-CEA5-46F5-BF6D-0FEF0DAFC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0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27BD-7777-4C64-B2D5-4E8BAFDDEE87}" type="datetime1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111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6C96-1269-4582-87A8-E9A87E213143}" type="datetime1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11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7DCE3-F4FE-49B3-BFC5-40644BA09886}" type="datetime1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763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11C20-81A1-4582-AE70-DCB0B7622A6C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230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5A18-0A21-461E-99A9-DDBD6492FDC7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22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fld id="{365429E8-F974-4C01-A4E1-28473835331C}" type="datetime1">
              <a:rPr lang="en-US" smtClean="0"/>
              <a:t>5/21/2021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D6B44-38E0-4EEC-97EB-1D99221099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115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481387" cy="2530200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57E2BD48-1D0B-4B6E-BE5E-1018EE45345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15F0F-AF07-434B-8AAF-E2AC6B50CC82}" type="datetime1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899A4816-B219-4C27-BA0C-EA477E6E67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9CB98CD-C1C8-496B-A120-62CE65E952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61397-089F-4FCA-A957-E02CA0760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72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8187-4C2D-4B62-AC77-36C326F5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4CFE0-3FFA-4D0C-8DED-2D92304D4B49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7160D-70D3-4574-9782-3EE2B1DAF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A5496-A9E0-47A5-8971-4312FC7F4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D5C8A-295C-4293-B028-5410404BB7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0572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454BA-91ED-4BF8-8A3E-B5B06593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3AB65-4815-4A83-9444-B43EDA941C72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01C12-19FF-4E82-8E6E-7A4D909B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CD165-5804-41A3-9E63-F96FF3454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A8B58-D39E-4D88-B314-1CEF10B989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3541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CB580-9964-42D8-ACC7-DF13DA01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AD1AA-FB1A-461D-9D61-F1F717E60AD0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01399-4B46-418B-99AC-3BAD9709A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B97E3-DB25-49E1-B38A-27BAD8BA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068BA-A828-47A2-8F9C-847453A5B9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356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493B-63F0-4C8E-AD3F-19A4987F32A1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43AC-CEA5-46F5-BF6D-0FEF0DAFC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50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C5BDD3-38D3-46C0-8ED2-ED5EDA88A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C3BB4-D7DE-4DD7-8DFA-7205014BC401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1FC92F-7C9F-4CB0-A9D7-124E7B7EF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8D4E0F-6D5A-4C01-B0E9-CAFD10B91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A4E6C-D375-425F-B25A-101608B62C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6198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71E8EB0-2FAC-4D61-888F-952EC4B9E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5776A-8094-4A44-8B24-A8D26D48137A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54121D-00C9-42A4-94C5-E9B5E3830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9B7AFF-F5A6-4C55-B6EB-B5BACDC00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CD892-984F-4665-BC1B-57BDC7D941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4845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7931A08-2751-44DD-B0CA-36100305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4046C-F25A-4AF5-A998-0C0358EE063A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3E78F99-6EDA-444E-B4B2-42EF20DB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F2D7CE2-E064-496F-9EA6-4CA48262F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F9A71-927B-48FC-A853-57BABE4280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873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DD7502-84CE-4FCE-8BA6-A2CA9F397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8C0D4-8AD3-4864-B01E-D9E4DE004E11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C8A90C-7D63-427E-9662-C2C51E488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5054CED-D7A1-48BA-B286-4047DAD5B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4AE96-B460-4BCC-8AC3-2C12436DF6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4759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ACB1DFE-9179-46CB-96E4-9EF65136F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9B9C1-E1C4-4BAC-A16E-1D8952B222C9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10E733-6A63-4477-B33C-730D8829A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2E1F50-E0EE-467D-9654-403606AFF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98BEF-DB2D-42AC-B59A-913F69CEE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3641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098B96-16FE-4BE0-AADF-9BA8569A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576BD-CDC0-47C2-A2C2-5EB24DFB491D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B76914-D04F-47AB-868F-2AAB91985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D2DF13-A956-4D52-AE61-DB53AD11A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E8C3F-928F-4AC0-B87A-7398E70191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6616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97ED6-DBAD-42FF-8C69-91CFC58F4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7B8D0-1BCA-457F-96EE-DD0D45C396F8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27D26-9C34-4E1E-B0B2-61C3464B6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9B79-0A24-4E55-9CA9-922167E2D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EF445-02F3-4CB0-9292-738E159F39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5360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33660-1924-4AFB-A409-E31D0EA44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A5826-584D-40A4-ABAC-63C0593A74F4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F12CD-7BCD-4446-B2B0-BB1E68510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B02E0-5474-4EDC-A4D9-D639CECE6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C5614-8372-4576-87A6-08E2243D3E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0337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3D0A8-0286-4033-AAA1-04DD8B3E2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1643B-2EBB-4019-8D07-0BAA51A634F1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2E461-1935-404F-9E98-D83B99648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C110-9180-4503-9740-3D021BED9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2DA94-77C0-4DB5-BC72-E3990AC1F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178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F0E71-ED9A-449B-891A-091155F6D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D6B96-F27B-44CD-8698-36FB557F8781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B466E-5D8D-4A20-AC59-A80FDF82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E8F93-F617-43B7-954E-44CAA24DA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501C2-0991-4B2A-B9CF-E4C6E91585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1609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493B-63F0-4C8E-AD3F-19A4987F32A1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43AC-CEA5-46F5-BF6D-0FEF0DAFC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87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A988B-746F-405E-B6EC-DA3AD3C9E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9E836-85D0-4B36-9CEA-827C61A9FE3E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31096-3473-434D-8391-FCAD96689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C7596-BCD0-4690-9684-AF1BC95D7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311C6-617A-49DD-B2FA-8D827D7D04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4960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705477-442A-4374-9EA6-962BA49FF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A5A3A-D4C4-4BF0-8055-63B1972793F8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10530E-B870-4BB5-A569-A2C3DFDB7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3B1FB1-DE96-42E7-A6DC-464F5FD3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E1891-610E-42C4-9329-CE5021C9DF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7759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08A5E33-B805-486A-B53E-DCF92FDE1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80DEC-F65D-490A-A28A-917C14D0BE42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17581CB-A5E5-4BFE-A016-684256D36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260C60-9BE0-4938-A68A-27990CE33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87F2B-E221-4C75-8252-ADBF47C23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716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2A5AC67-82B4-4149-8DA2-6021C412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913D8-9566-496A-AE9E-6F5998C5FC15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A675B9D-E757-4B94-904D-C14CB9FA8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407588-3CEC-4A0B-A671-13A47F761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01647-ED76-41CD-BB30-9A1A210E05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00250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F8E0C51-B839-4E05-BB99-99549FFB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C6ADA-590D-4258-9F0A-861A64B5E4A9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48CF717-6345-4A74-8144-D2FE9AA8A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33A9C0A-E564-4135-854D-CEA80E01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6D329-8751-4293-AF56-C2505A81F0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3513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53AC5C-37DC-4665-B3B5-52C820281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783AC-E459-4ADB-A310-F747BDC012FD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073BFC-0337-43A9-B7D2-9D2ECD350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0ABFB2-3B77-4990-ABAD-C1A75040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35912-BED0-4058-807F-1668D4C6ED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332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38DD39-E117-4D3D-B303-23D5951ED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18D69-304C-4092-8D38-455DACDDEBD2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08218E-95B1-40C0-B46D-0B6939FDA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B5C87F-6C5E-4740-9A77-267DE8219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41AF8-2099-48A1-B1A6-2156104F76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458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4037F-67CB-47DD-A305-5427CE04A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BC262-2989-4441-9D67-491EBDE4A88C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F1AD8-3C5D-47F0-8038-94F23D6E0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9A207-9835-488F-9EF3-CE67FCF24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477C0-4CA2-4488-B71F-C22E6E53FC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8790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68207-D25E-4454-8774-D4AD7BAE3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265C5-52B7-441E-BD9C-0512D1C0E30A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748BF-BEFE-442A-93C5-D39B874AD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8A5BC-F793-45F6-8EE5-FED686122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B92B6-6B88-4D4F-B18D-ED78D8794F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0087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7846C3F-7F6D-47B5-B8D1-EA37A2E457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0D252AF-6AB4-4A38-AB22-F76DE88C7E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8111AE31-D949-4FFC-B5DA-3A648F8972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5F9069-5BF8-4CF0-AB8A-37D54FFE6C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255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493B-63F0-4C8E-AD3F-19A4987F32A1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43AC-CEA5-46F5-BF6D-0FEF0DAFC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176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51233DE-C158-424B-AA50-B135846D90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BC239ED-DC82-48CD-AFA5-679B30F806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0AD1A56A-CC71-4F46-A54E-500DA27620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1CD98C4-E01C-416C-A068-BA6FE9668F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8336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E04834-9BE6-49C0-8BC6-5BCC7B9C3268}" type="datetime1">
              <a:rPr lang="en-US" smtClean="0"/>
              <a:t>5/21/2021</a:t>
            </a:fld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852B51-BA51-4119-9168-7B29A47542E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975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CE576-A960-403D-B7B7-B8AFDB319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44454E-F150-4EC0-9F91-37E2FB88C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AAA9B-4EBB-401D-A7DC-5C5372B0B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49A8-5C11-4158-ABF8-8357C5D21F2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1DE85-69D0-4442-8303-248F67A1D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1DF7A-BC18-47C6-92D0-BFC1890ED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D61F-BC0C-4175-91B8-423DBC98A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157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120F8-0758-4CB7-88EE-91C365BA2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FC0B1-0011-40CD-8769-33CB54F38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D210F-CF97-4836-A24F-56D26E260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49A8-5C11-4158-ABF8-8357C5D21F2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3F6A0-621A-47F7-A4ED-66C9602A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B0182-6026-4AA0-9A1D-CF7DD42E0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D61F-BC0C-4175-91B8-423DBC98A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679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D6340-CE20-4734-90A3-87E4BAAA5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C6020-E8EC-4A75-B4B4-CA377E987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FEE1F-0D92-406D-BA3A-2C7040A93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49A8-5C11-4158-ABF8-8357C5D21F2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18983-5FCF-44E2-B65A-44B07C34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30900-F7AF-4E5F-B1D0-1F1D62D2E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D61F-BC0C-4175-91B8-423DBC98A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671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75AA-8A0A-4E5C-B50F-CBBA13545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9C265-DD56-415B-9E6B-C9421B7A0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153E4-26E3-464F-838B-808A3411C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B2E14-C32B-4996-8545-0A194C91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49A8-5C11-4158-ABF8-8357C5D21F2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258E1-2241-4A06-96F5-905959D68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C7EE6-ECF2-43A6-A9DC-12B52F699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D61F-BC0C-4175-91B8-423DBC98A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115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88035-EDE3-434B-982B-B04E29A4A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4C239-6DAC-46CA-AD77-52730841E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2E3ED-6246-4C81-A0D1-94AF1E9A9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250877-BD47-452C-B878-43C6905F37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84FC6A-C3BA-4C96-99CF-20DE7BC28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5699B6-CDBE-4FFE-8EE5-AF4FF721C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49A8-5C11-4158-ABF8-8357C5D21F2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7E7E95-6DD1-4BD5-A8D1-80DEAE221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ACE123-6F34-4E44-9F41-0D0F7D76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D61F-BC0C-4175-91B8-423DBC98A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223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CD53B-6F72-439D-A7D8-83C621711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8B9D3-2A15-4411-9697-43B81EFE7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49A8-5C11-4158-ABF8-8357C5D21F2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4BB812-9ADE-44C1-9239-9D7D11D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0F2DC-70C9-48F1-AC21-6D6AFF02F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D61F-BC0C-4175-91B8-423DBC98A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452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0B4CEC-29DB-4997-AC5C-615E829EF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49A8-5C11-4158-ABF8-8357C5D21F2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6C0F2D-1ECE-4178-9379-0ED36A2E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6CBB4-D939-41ED-8D0C-D45F992B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D61F-BC0C-4175-91B8-423DBC98A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155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D9DA5-6AE8-4D01-809D-FEDE0DCA6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4C6D4-5CBD-4FF9-929B-EB9A5AE34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6037EE-FBC4-4DBE-B244-94FD7A246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27E86-F4B2-4C8F-9489-E1F6753A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49A8-5C11-4158-ABF8-8357C5D21F2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21864-3A85-4004-AD91-E4E0454D6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32EDC-B1BA-43B6-96B0-C92B2066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D61F-BC0C-4175-91B8-423DBC98A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35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493B-63F0-4C8E-AD3F-19A4987F32A1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43AC-CEA5-46F5-BF6D-0FEF0DAFC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64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79B5-B4C0-401B-869E-9A24AA18A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5D89FF-0060-47E5-BB33-A4F481E89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B9E90A-261F-4ACB-BA9B-6A0054831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0D7997-A91E-4738-8AED-FBA8E00A4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49A8-5C11-4158-ABF8-8357C5D21F2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3AE44-0752-4101-A77D-E3A4FCA01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5AE206-D0F7-4BC1-9343-0C0E8768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D61F-BC0C-4175-91B8-423DBC98A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85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0FF0-8E39-46D2-A519-4379BE6A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42904-08E7-4E8C-893D-7EE043C48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C2B54-2085-4409-9A2F-99809AB0B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49A8-5C11-4158-ABF8-8357C5D21F2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6FD77-590C-4237-817A-6E0A35C1A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541AC-D6F2-4F39-8B03-50DCF821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D61F-BC0C-4175-91B8-423DBC98A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342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C2F2A7-3BF6-4C21-8CD0-F71094A8B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C41986-6CB7-45FD-9482-0B22E495E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7F24B-6D07-4742-8B7A-0AEAA589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49A8-5C11-4158-ABF8-8357C5D21F2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58784-D974-47B8-9226-4614EDA50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5C1D0-9FCE-4164-86C5-C1A28D7A9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D61F-BC0C-4175-91B8-423DBC98A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851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33839-68FC-41E2-8AC2-0D7557E81B58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222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B7F6-9887-421A-8F62-67367823F0F9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270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607F5-252C-48C0-985E-BD506F74C2C8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521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A40A-F21B-4F0C-A353-62A0DCB123DF}" type="datetime1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014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4398-7D2B-450D-B367-D4EC6C796871}" type="datetime1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005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5677-06AF-49A8-81F1-ED43BFC7A7BD}" type="datetime1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107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27BD-7777-4C64-B2D5-4E8BAFDDEE87}" type="datetime1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4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493B-63F0-4C8E-AD3F-19A4987F32A1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43AC-CEA5-46F5-BF6D-0FEF0DAFC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160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6C96-1269-4582-87A8-E9A87E213143}" type="datetime1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99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7DCE3-F4FE-49B3-BFC5-40644BA09886}" type="datetime1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360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650C9-3E54-4FF3-AF69-49A812EE42A0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6350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650C9-3E54-4FF3-AF69-49A812EE42A0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8227569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650C9-3E54-4FF3-AF69-49A812EE42A0}" type="datetime1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35586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650C9-3E54-4FF3-AF69-49A812EE42A0}" type="datetime1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6290503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650C9-3E54-4FF3-AF69-49A812EE42A0}" type="datetime1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02835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11C20-81A1-4582-AE70-DCB0B7622A6C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338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5A18-0A21-461E-99A9-DDBD6492FDC7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202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8187-4C2D-4B62-AC77-36C326F5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4CFE0-3FFA-4D0C-8DED-2D92304D4B49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7160D-70D3-4574-9782-3EE2B1DAF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A5496-A9E0-47A5-8971-4312FC7F4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D5C8A-295C-4293-B028-5410404BB7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807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493B-63F0-4C8E-AD3F-19A4987F32A1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43AC-CEA5-46F5-BF6D-0FEF0DAFC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372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454BA-91ED-4BF8-8A3E-B5B06593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3AB65-4815-4A83-9444-B43EDA941C72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01C12-19FF-4E82-8E6E-7A4D909B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CD165-5804-41A3-9E63-F96FF3454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A8B58-D39E-4D88-B314-1CEF10B989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7020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CB580-9964-42D8-ACC7-DF13DA01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AD1AA-FB1A-461D-9D61-F1F717E60AD0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01399-4B46-418B-99AC-3BAD9709A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B97E3-DB25-49E1-B38A-27BAD8BA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068BA-A828-47A2-8F9C-847453A5B9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2926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C5BDD3-38D3-46C0-8ED2-ED5EDA88A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C3BB4-D7DE-4DD7-8DFA-7205014BC401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1FC92F-7C9F-4CB0-A9D7-124E7B7EF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8D4E0F-6D5A-4C01-B0E9-CAFD10B91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A4E6C-D375-425F-B25A-101608B62C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3219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71E8EB0-2FAC-4D61-888F-952EC4B9E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5776A-8094-4A44-8B24-A8D26D48137A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54121D-00C9-42A4-94C5-E9B5E3830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9B7AFF-F5A6-4C55-B6EB-B5BACDC00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CD892-984F-4665-BC1B-57BDC7D941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9672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7931A08-2751-44DD-B0CA-36100305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4046C-F25A-4AF5-A998-0C0358EE063A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3E78F99-6EDA-444E-B4B2-42EF20DB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F2D7CE2-E064-496F-9EA6-4CA48262F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F9A71-927B-48FC-A853-57BABE4280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4765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DD7502-84CE-4FCE-8BA6-A2CA9F397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8C0D4-8AD3-4864-B01E-D9E4DE004E11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C8A90C-7D63-427E-9662-C2C51E488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5054CED-D7A1-48BA-B286-4047DAD5B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4AE96-B460-4BCC-8AC3-2C12436DF6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1429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ACB1DFE-9179-46CB-96E4-9EF65136F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9B9C1-E1C4-4BAC-A16E-1D8952B222C9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10E733-6A63-4477-B33C-730D8829A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2E1F50-E0EE-467D-9654-403606AFF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98BEF-DB2D-42AC-B59A-913F69CEE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1187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098B96-16FE-4BE0-AADF-9BA8569A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576BD-CDC0-47C2-A2C2-5EB24DFB491D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B76914-D04F-47AB-868F-2AAB91985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D2DF13-A956-4D52-AE61-DB53AD11A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E8C3F-928F-4AC0-B87A-7398E70191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1905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97ED6-DBAD-42FF-8C69-91CFC58F4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7B8D0-1BCA-457F-96EE-DD0D45C396F8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27D26-9C34-4E1E-B0B2-61C3464B6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9B79-0A24-4E55-9CA9-922167E2D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EF445-02F3-4CB0-9292-738E159F39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153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33660-1924-4AFB-A409-E31D0EA44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A5826-584D-40A4-ABAC-63C0593A74F4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F12CD-7BCD-4446-B2B0-BB1E68510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B02E0-5474-4EDC-A4D9-D639CECE6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C5614-8372-4576-87A6-08E2243D3E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80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0493B-63F0-4C8E-AD3F-19A4987F32A1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D43AC-CEA5-46F5-BF6D-0FEF0DAFC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9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278892" y="374904"/>
            <a:ext cx="8586216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103120"/>
            <a:ext cx="75438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42596" y="6035040"/>
            <a:ext cx="2169784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0100" y="6035040"/>
            <a:ext cx="436245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15250" y="6035040"/>
            <a:ext cx="62865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01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236A5D6-BAC3-443F-9190-DB221A0A826F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0A9FA35-CDBE-4CC7-A24C-E48FE34D9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6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FF">
                <a:alpha val="0"/>
              </a:srgbClr>
            </a:gs>
            <a:gs pos="100000">
              <a:srgbClr val="83BFF6">
                <a:alpha val="99001"/>
              </a:srgbClr>
            </a:gs>
            <a:gs pos="100000">
              <a:srgbClr val="83BFF6"/>
            </a:gs>
            <a:gs pos="100000">
              <a:srgbClr val="ACD4F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94DFFE-A120-4A7C-805B-42BAAF993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3DD6E-9FDF-481D-82E3-F90F70356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81E6B-EC9D-47F9-BC51-DEF9872CA3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D9FA7D2-EB47-4FD6-A150-AF4DD13FD255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9A03D-60F8-47DD-9302-8D38DF5FA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E2092-DEFF-4C9F-B34B-26E776BDF7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396D59-C024-4F45-B6A1-5B7C55D0098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35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650C9-3E54-4FF3-AF69-49A812EE42A0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4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5" r:id="rId12"/>
    <p:sldLayoutId id="2147483737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FF">
                <a:alpha val="0"/>
              </a:srgbClr>
            </a:gs>
            <a:gs pos="100000">
              <a:srgbClr val="83BFF6">
                <a:alpha val="99001"/>
              </a:srgbClr>
            </a:gs>
            <a:gs pos="100000">
              <a:srgbClr val="83BFF6"/>
            </a:gs>
            <a:gs pos="100000">
              <a:srgbClr val="ACD4F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B61035A-90F8-4ECC-B0E5-D6D94DA7B7F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19493BE-B553-428A-A3F2-34D4B3AB71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4DFAC-703C-48F9-AC1D-9BA5D29B6B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9FA7D2-EB47-4FD6-A150-AF4DD13FD255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578-943D-4264-A20F-1170B4E55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E90E4-FFF8-4286-B003-6FD6B8F3B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C396D59-C024-4F45-B6A1-5B7C55D009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54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D72FEB7-6EE0-4225-9090-7B9D39C8572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C4D85FD-E7C9-4248-86F6-8A71BF4269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A4761-52BC-48AF-9D4E-3F805D0E9C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88F4A7-6369-4A40-9743-5C9F33FFE404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A5171-8916-4550-A96D-0746F87AD9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F5638-001B-45B4-8CEA-1DFF0FD33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92D6B79-DBEA-47FE-955B-89D1BE5629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60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1423E9-4983-485D-A3B8-B7D476324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1DDEB-98A8-4411-9C20-D3B709005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C42C8-699E-41B9-A61C-2CD213347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749A8-5C11-4158-ABF8-8357C5D21F2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7EBBF-7C4F-4619-8459-8E851A829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238E7-859B-405D-8E2A-263448CF1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ED61F-BC0C-4175-91B8-423DBC98A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650C9-3E54-4FF3-AF69-49A812EE42A0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4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FF">
                <a:alpha val="0"/>
              </a:srgbClr>
            </a:gs>
            <a:gs pos="100000">
              <a:srgbClr val="83BFF6">
                <a:alpha val="99001"/>
              </a:srgbClr>
            </a:gs>
            <a:gs pos="100000">
              <a:srgbClr val="83BFF6"/>
            </a:gs>
            <a:gs pos="100000">
              <a:srgbClr val="ACD4F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B61035A-90F8-4ECC-B0E5-D6D94DA7B7F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19493BE-B553-428A-A3F2-34D4B3AB71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4DFAC-703C-48F9-AC1D-9BA5D29B6B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9FA7D2-EB47-4FD6-A150-AF4DD13FD255}" type="datetimeFigureOut">
              <a:rPr lang="en-US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578-943D-4264-A20F-1170B4E55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E90E4-FFF8-4286-B003-6FD6B8F3B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C396D59-C024-4F45-B6A1-5B7C55D009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41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FF">
                <a:alpha val="0"/>
              </a:srgbClr>
            </a:gs>
            <a:gs pos="100000">
              <a:srgbClr val="83BFF6">
                <a:alpha val="99001"/>
              </a:srgbClr>
            </a:gs>
            <a:gs pos="100000">
              <a:srgbClr val="83BFF6"/>
            </a:gs>
            <a:gs pos="100000">
              <a:srgbClr val="ACD4F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94DFFE-A120-4A7C-805B-42BAAF993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3DD6E-9FDF-481D-82E3-F90F70356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81E6B-EC9D-47F9-BC51-DEF9872CA3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D9FA7D2-EB47-4FD6-A150-AF4DD13FD255}" type="datetimeFigureOut">
              <a:rPr lang="en-US" smtClean="0"/>
              <a:pPr>
                <a:defRPr/>
              </a:pPr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9A03D-60F8-47DD-9302-8D38DF5FA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E2092-DEFF-4C9F-B34B-26E776BDF7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396D59-C024-4F45-B6A1-5B7C55D0098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81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ommons.wikimedia.org/wiki/File:May_pole_dance_at_Ohio_State_Normal_College_Model_School_May_Day_celebration_1911_(3191566654)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ublic_domain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en.wikipedia.org/wiki/List_of_countries'_copyright_length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uman_head_and_brain_diagram.sv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Nervous_system_diagram_numbered.sv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reakingthecyclefilm.org/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sites.nd.edu/darcianarvaez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psychologytoday.com/blog/moral-landscapes" TargetMode="External"/><Relationship Id="rId5" Type="http://schemas.openxmlformats.org/officeDocument/2006/relationships/hyperlink" Target="mailto:dnarvaez@nd.edu" TargetMode="External"/><Relationship Id="rId4" Type="http://schemas.openxmlformats.org/officeDocument/2006/relationships/image" Target="../media/image25.png"/><Relationship Id="rId9" Type="http://schemas.openxmlformats.org/officeDocument/2006/relationships/hyperlink" Target="mailto:mtarsha@nd.edu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59693-19A2-49EA-B231-4EC32A1FAD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" b="298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3467C-C905-4D1A-81D4-FBC17935A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893" y="3384235"/>
            <a:ext cx="8863321" cy="1953579"/>
          </a:xfrm>
          <a:solidFill>
            <a:schemeClr val="accent3">
              <a:lumMod val="75000"/>
            </a:schemeClr>
          </a:solidFill>
          <a:effectLst>
            <a:softEdge rad="12700"/>
          </a:effectLst>
        </p:spPr>
        <p:txBody>
          <a:bodyPr>
            <a:normAutofit fontScale="90000"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Mothering and the </a:t>
            </a:r>
            <a:b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Neurobiology of the Child</a:t>
            </a:r>
            <a:b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Maternal Gift Economy Salon, May 22, 2021</a:t>
            </a:r>
            <a:endParaRPr lang="en-US" sz="22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ABE7E0-FCC8-44EE-B108-D7EC6EC23B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6675" y="6461663"/>
            <a:ext cx="9363075" cy="418147"/>
          </a:xfrm>
          <a:solidFill>
            <a:srgbClr val="CAF78D"/>
          </a:solidFill>
          <a:effectLst>
            <a:softEdge rad="12700"/>
          </a:effectLst>
        </p:spPr>
        <p:txBody>
          <a:bodyPr>
            <a:noAutofit/>
          </a:bodyPr>
          <a:lstStyle/>
          <a:p>
            <a:r>
              <a:rPr lang="en-US" sz="2000" b="1" i="1" dirty="0">
                <a:solidFill>
                  <a:schemeClr val="tx1"/>
                </a:solidFill>
              </a:rPr>
              <a:t>Mary Tarsha, MA, Med, University of Notre Dame, EvolvedNest.org</a:t>
            </a:r>
          </a:p>
          <a:p>
            <a:pPr algn="r"/>
            <a:br>
              <a:rPr lang="en-US" sz="2000" b="1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12C4F-17D4-4546-8AFD-0B9F8B7CE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3675" y="641449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6B3121-B70E-4132-83D1-03EA69D5FC8D}"/>
              </a:ext>
            </a:extLst>
          </p:cNvPr>
          <p:cNvSpPr txBox="1"/>
          <p:nvPr/>
        </p:nvSpPr>
        <p:spPr>
          <a:xfrm>
            <a:off x="-148650" y="187263"/>
            <a:ext cx="419486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The Evolved Nest</a:t>
            </a:r>
          </a:p>
        </p:txBody>
      </p:sp>
    </p:spTree>
    <p:extLst>
      <p:ext uri="{BB962C8B-B14F-4D97-AF65-F5344CB8AC3E}">
        <p14:creationId xmlns:p14="http://schemas.microsoft.com/office/powerpoint/2010/main" val="90853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A0B4FB-B9DD-4F23-A1CD-9876897D9A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37" y="-42109"/>
            <a:ext cx="5606726" cy="6900109"/>
          </a:xfrm>
          <a:prstGeom prst="rect">
            <a:avLst/>
          </a:prstGeom>
        </p:spPr>
      </p:pic>
      <p:sp>
        <p:nvSpPr>
          <p:cNvPr id="136" name="Rectangle 13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6B6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34" name="Title 1">
            <a:extLst>
              <a:ext uri="{FF2B5EF4-FFF2-40B4-BE49-F238E27FC236}">
                <a16:creationId xmlns:a16="http://schemas.microsoft.com/office/drawing/2014/main" id="{4FA2BBB5-3037-4952-8C10-551B393AE8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>
                <a:solidFill>
                  <a:srgbClr val="FF0000"/>
                </a:solidFill>
              </a:rPr>
              <a:t>2. Breastfeeding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27" name="Content Placeholder 2">
            <a:extLst>
              <a:ext uri="{FF2B5EF4-FFF2-40B4-BE49-F238E27FC236}">
                <a16:creationId xmlns:a16="http://schemas.microsoft.com/office/drawing/2014/main" id="{78EC0BD7-DB49-4E9A-B9D0-B5A460026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569" y="567205"/>
            <a:ext cx="2568554" cy="5855557"/>
          </a:xfrm>
        </p:spPr>
        <p:txBody>
          <a:bodyPr anchor="ctr"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1800" b="1" dirty="0">
                <a:solidFill>
                  <a:srgbClr val="FFFFFF"/>
                </a:solidFill>
              </a:rPr>
              <a:t>Higher IQ and Executive Functioning Skills</a:t>
            </a:r>
            <a:endParaRPr lang="en-US" altLang="en-US" sz="1800" b="1" dirty="0">
              <a:solidFill>
                <a:srgbClr val="FFFFFF"/>
              </a:solidFill>
              <a:sym typeface="Wingdings" panose="05000000000000000000" pitchFamily="2" charset="2"/>
            </a:endParaRPr>
          </a:p>
          <a:p>
            <a:pPr>
              <a:defRPr/>
            </a:pPr>
            <a:r>
              <a:rPr lang="en-US" altLang="en-US" sz="1800" dirty="0">
                <a:solidFill>
                  <a:srgbClr val="FFFFFF"/>
                </a:solidFill>
              </a:rPr>
              <a:t>persists into adulthood </a:t>
            </a:r>
            <a:r>
              <a:rPr lang="en-US" altLang="en-US" sz="1000" dirty="0">
                <a:solidFill>
                  <a:srgbClr val="FFFFFF"/>
                </a:solidFill>
              </a:rPr>
              <a:t>(</a:t>
            </a:r>
            <a:r>
              <a:rPr lang="en-US" altLang="en-US" sz="1000" dirty="0" err="1">
                <a:solidFill>
                  <a:srgbClr val="FFFFFF"/>
                </a:solidFill>
              </a:rPr>
              <a:t>Shafai</a:t>
            </a:r>
            <a:r>
              <a:rPr lang="en-US" altLang="en-US" sz="1000" dirty="0">
                <a:solidFill>
                  <a:srgbClr val="FFFFFF"/>
                </a:solidFill>
              </a:rPr>
              <a:t>, Mustafa, </a:t>
            </a:r>
            <a:r>
              <a:rPr lang="en-US" altLang="en-US" sz="1000" dirty="0" err="1">
                <a:solidFill>
                  <a:srgbClr val="FFFFFF"/>
                </a:solidFill>
              </a:rPr>
              <a:t>Compsos</a:t>
            </a:r>
            <a:r>
              <a:rPr lang="en-US" altLang="en-US" sz="1000" dirty="0">
                <a:solidFill>
                  <a:srgbClr val="FFFFFF"/>
                </a:solidFill>
              </a:rPr>
              <a:t>, &amp; </a:t>
            </a:r>
            <a:r>
              <a:rPr lang="en-US" altLang="en-US" sz="1000" dirty="0" err="1">
                <a:solidFill>
                  <a:srgbClr val="FFFFFF"/>
                </a:solidFill>
              </a:rPr>
              <a:t>Niake</a:t>
            </a:r>
            <a:r>
              <a:rPr lang="en-US" altLang="en-US" sz="1000" dirty="0">
                <a:solidFill>
                  <a:srgbClr val="FFFFFF"/>
                </a:solidFill>
              </a:rPr>
              <a:t>, 2018)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sz="1800" b="1" dirty="0">
              <a:solidFill>
                <a:srgbClr val="FFFFFF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1800" b="1" dirty="0">
                <a:solidFill>
                  <a:srgbClr val="FFFFFF"/>
                </a:solidFill>
              </a:rPr>
              <a:t>Analgesic </a:t>
            </a:r>
            <a:r>
              <a:rPr lang="en-US" altLang="en-US" sz="1000" dirty="0">
                <a:solidFill>
                  <a:srgbClr val="FFFFFF"/>
                </a:solidFill>
              </a:rPr>
              <a:t>(Gray, Miller, Philipp, &amp; Blass, 2002)</a:t>
            </a:r>
          </a:p>
          <a:p>
            <a:pPr>
              <a:defRPr/>
            </a:pPr>
            <a:r>
              <a:rPr lang="en-US" altLang="en-US" sz="1800" dirty="0">
                <a:solidFill>
                  <a:srgbClr val="FFFFFF"/>
                </a:solidFill>
              </a:rPr>
              <a:t>Oligosaccharides (sugars)</a:t>
            </a:r>
            <a:r>
              <a:rPr lang="en-US" altLang="en-US" sz="1800" dirty="0">
                <a:solidFill>
                  <a:srgbClr val="FFFFFF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dirty="0">
                <a:solidFill>
                  <a:srgbClr val="FFFFFF"/>
                </a:solidFill>
              </a:rPr>
              <a:t> Antimicrobial and protective biofilm </a:t>
            </a:r>
            <a:r>
              <a:rPr lang="en-US" altLang="en-US" sz="1000" dirty="0">
                <a:solidFill>
                  <a:srgbClr val="FFFFFF"/>
                </a:solidFill>
              </a:rPr>
              <a:t>(Ackerman et al., 2017)</a:t>
            </a:r>
          </a:p>
          <a:p>
            <a:pPr>
              <a:defRPr/>
            </a:pPr>
            <a:r>
              <a:rPr lang="en-US" altLang="en-US" sz="1800" dirty="0">
                <a:solidFill>
                  <a:srgbClr val="FFFFFF"/>
                </a:solidFill>
              </a:rPr>
              <a:t>Larger brain size</a:t>
            </a:r>
          </a:p>
          <a:p>
            <a:pPr>
              <a:defRPr/>
            </a:pPr>
            <a:r>
              <a:rPr lang="en-US" altLang="en-US" sz="1800" dirty="0">
                <a:solidFill>
                  <a:srgbClr val="FFFFFF"/>
                </a:solidFill>
              </a:rPr>
              <a:t>Greater myelination of white matter</a:t>
            </a:r>
          </a:p>
          <a:p>
            <a:pPr>
              <a:defRPr/>
            </a:pPr>
            <a:r>
              <a:rPr lang="en-US" altLang="en-US" sz="1800" dirty="0">
                <a:solidFill>
                  <a:srgbClr val="FFFFFF"/>
                </a:solidFill>
              </a:rPr>
              <a:t>Observational studies: breastfed babies significantly greater cognitive and behavioral development</a:t>
            </a:r>
          </a:p>
          <a:p>
            <a:pPr>
              <a:defRPr/>
            </a:pPr>
            <a:endParaRPr lang="en-US" altLang="en-US" sz="1400" dirty="0">
              <a:solidFill>
                <a:srgbClr val="FFFFFF"/>
              </a:solidFill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DD4338AE-E099-4D4A-9627-6837DEAAD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6373" y="6550223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6A2AFB1-8352-49C2-A4B5-8B0CFA1C1C60}"/>
              </a:ext>
            </a:extLst>
          </p:cNvPr>
          <p:cNvSpPr>
            <a:spLocks/>
          </p:cNvSpPr>
          <p:nvPr/>
        </p:nvSpPr>
        <p:spPr bwMode="auto">
          <a:xfrm rot="5133968">
            <a:off x="3391711" y="1320471"/>
            <a:ext cx="2503318" cy="1530858"/>
          </a:xfrm>
          <a:prstGeom prst="teardrop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27BBD20-AB48-4772-97AB-E544ED23E5C0}"/>
              </a:ext>
            </a:extLst>
          </p:cNvPr>
          <p:cNvSpPr>
            <a:spLocks/>
          </p:cNvSpPr>
          <p:nvPr/>
        </p:nvSpPr>
        <p:spPr bwMode="auto">
          <a:xfrm rot="17850086">
            <a:off x="4660577" y="1690401"/>
            <a:ext cx="2417267" cy="1740675"/>
          </a:xfrm>
          <a:prstGeom prst="ellipse">
            <a:avLst/>
          </a:prstGeom>
          <a:solidFill>
            <a:srgbClr val="4449A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61D61FC-6822-4D6F-9963-ED4ED0FB0752}"/>
              </a:ext>
            </a:extLst>
          </p:cNvPr>
          <p:cNvSpPr>
            <a:spLocks/>
          </p:cNvSpPr>
          <p:nvPr/>
        </p:nvSpPr>
        <p:spPr bwMode="auto">
          <a:xfrm rot="2137661">
            <a:off x="2066117" y="1862695"/>
            <a:ext cx="2489314" cy="165163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D8BBDCA-BFFA-4DE5-A233-9DF43075ACF3}"/>
              </a:ext>
            </a:extLst>
          </p:cNvPr>
          <p:cNvSpPr>
            <a:spLocks/>
          </p:cNvSpPr>
          <p:nvPr/>
        </p:nvSpPr>
        <p:spPr bwMode="auto">
          <a:xfrm>
            <a:off x="1347499" y="2953063"/>
            <a:ext cx="2407904" cy="152979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A7AC4AF-E57F-47BC-A0F7-FA431A93416A}"/>
              </a:ext>
            </a:extLst>
          </p:cNvPr>
          <p:cNvSpPr>
            <a:spLocks/>
          </p:cNvSpPr>
          <p:nvPr/>
        </p:nvSpPr>
        <p:spPr bwMode="auto">
          <a:xfrm>
            <a:off x="5144985" y="2610230"/>
            <a:ext cx="2559735" cy="164384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CE3C165-B888-4764-81D2-719EA84DE028}"/>
              </a:ext>
            </a:extLst>
          </p:cNvPr>
          <p:cNvSpPr>
            <a:spLocks/>
          </p:cNvSpPr>
          <p:nvPr/>
        </p:nvSpPr>
        <p:spPr bwMode="auto">
          <a:xfrm rot="554810">
            <a:off x="4954027" y="3825015"/>
            <a:ext cx="2544310" cy="1474707"/>
          </a:xfrm>
          <a:prstGeom prst="flowChartDelay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Freeform 5">
            <a:extLst>
              <a:ext uri="{FF2B5EF4-FFF2-40B4-BE49-F238E27FC236}">
                <a16:creationId xmlns:a16="http://schemas.microsoft.com/office/drawing/2014/main" id="{2981D692-BCC2-4700-8847-BB97BF43550B}"/>
              </a:ext>
            </a:extLst>
          </p:cNvPr>
          <p:cNvSpPr>
            <a:spLocks/>
          </p:cNvSpPr>
          <p:nvPr/>
        </p:nvSpPr>
        <p:spPr bwMode="auto">
          <a:xfrm rot="2239000">
            <a:off x="4212219" y="4791447"/>
            <a:ext cx="2446677" cy="16334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9991A54-6320-489F-AECC-E5BA8C32450A}"/>
              </a:ext>
            </a:extLst>
          </p:cNvPr>
          <p:cNvSpPr>
            <a:spLocks/>
          </p:cNvSpPr>
          <p:nvPr/>
        </p:nvSpPr>
        <p:spPr bwMode="auto">
          <a:xfrm rot="19545038">
            <a:off x="1903450" y="3940064"/>
            <a:ext cx="2825775" cy="16979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Sun 12">
            <a:extLst>
              <a:ext uri="{FF2B5EF4-FFF2-40B4-BE49-F238E27FC236}">
                <a16:creationId xmlns:a16="http://schemas.microsoft.com/office/drawing/2014/main" id="{2552BCFF-0D16-4E1E-BD2E-E7EBB215C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484" y="2563892"/>
            <a:ext cx="2550510" cy="2545657"/>
          </a:xfrm>
          <a:prstGeom prst="su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DCF8E0-5BBC-FA42-A988-77E0547ECB04}"/>
              </a:ext>
            </a:extLst>
          </p:cNvPr>
          <p:cNvSpPr>
            <a:spLocks/>
          </p:cNvSpPr>
          <p:nvPr/>
        </p:nvSpPr>
        <p:spPr bwMode="auto">
          <a:xfrm rot="309718">
            <a:off x="3288384" y="4656740"/>
            <a:ext cx="1392603" cy="20325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3BEC7F-4B0C-4D2B-96ED-853CC59F5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775" y="2865421"/>
            <a:ext cx="2047489" cy="20029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FEA6060-AF07-42C6-BDB3-EBEB0D9BE0D5}"/>
              </a:ext>
            </a:extLst>
          </p:cNvPr>
          <p:cNvSpPr txBox="1"/>
          <p:nvPr/>
        </p:nvSpPr>
        <p:spPr>
          <a:xfrm>
            <a:off x="3783271" y="3287504"/>
            <a:ext cx="1741182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Evolved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Nest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ECFB19C-11E2-4A92-90F7-3C815A48B41B}"/>
              </a:ext>
            </a:extLst>
          </p:cNvPr>
          <p:cNvSpPr txBox="1"/>
          <p:nvPr/>
        </p:nvSpPr>
        <p:spPr>
          <a:xfrm rot="19468956">
            <a:off x="2164094" y="4591263"/>
            <a:ext cx="1629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6-Allomothers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3DD5821-935F-4A94-A414-2C913D0C1428}"/>
              </a:ext>
            </a:extLst>
          </p:cNvPr>
          <p:cNvSpPr txBox="1"/>
          <p:nvPr/>
        </p:nvSpPr>
        <p:spPr>
          <a:xfrm>
            <a:off x="5154565" y="1895571"/>
            <a:ext cx="1605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1-Soothing Perinatal Experiences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435FFE-6FD5-4797-B663-813CFBAA4E98}"/>
              </a:ext>
            </a:extLst>
          </p:cNvPr>
          <p:cNvSpPr txBox="1"/>
          <p:nvPr/>
        </p:nvSpPr>
        <p:spPr>
          <a:xfrm>
            <a:off x="3317390" y="5162579"/>
            <a:ext cx="1369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5-Self-Directed Social Play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5DDA3B4-2A82-44E9-8139-C762DD30ABC4}"/>
              </a:ext>
            </a:extLst>
          </p:cNvPr>
          <p:cNvSpPr txBox="1"/>
          <p:nvPr/>
        </p:nvSpPr>
        <p:spPr>
          <a:xfrm>
            <a:off x="2535041" y="2173622"/>
            <a:ext cx="13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8-Nature Connection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FEC6197-20C0-44E3-9285-488EEA96DE67}"/>
              </a:ext>
            </a:extLst>
          </p:cNvPr>
          <p:cNvSpPr txBox="1"/>
          <p:nvPr/>
        </p:nvSpPr>
        <p:spPr>
          <a:xfrm>
            <a:off x="1606934" y="3328838"/>
            <a:ext cx="1710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7-Responsive Relationships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F0A12E4-88C4-494B-A077-FA7B0EEBD46F}"/>
              </a:ext>
            </a:extLst>
          </p:cNvPr>
          <p:cNvSpPr txBox="1"/>
          <p:nvPr/>
        </p:nvSpPr>
        <p:spPr>
          <a:xfrm rot="812817">
            <a:off x="5694255" y="3091051"/>
            <a:ext cx="182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2-On-Request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Breastfeeding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A3D224D-9DCB-4446-9E70-121F379895AB}"/>
              </a:ext>
            </a:extLst>
          </p:cNvPr>
          <p:cNvSpPr txBox="1"/>
          <p:nvPr/>
        </p:nvSpPr>
        <p:spPr>
          <a:xfrm>
            <a:off x="4622970" y="5359503"/>
            <a:ext cx="1715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4-Positive Climate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9EB40-004C-9545-A512-8950062BB2C6}"/>
              </a:ext>
            </a:extLst>
          </p:cNvPr>
          <p:cNvSpPr txBox="1"/>
          <p:nvPr/>
        </p:nvSpPr>
        <p:spPr>
          <a:xfrm>
            <a:off x="3911574" y="1533423"/>
            <a:ext cx="13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9-Healing Practices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8D2CC3-B393-4220-83F1-B0531E1647A1}"/>
              </a:ext>
            </a:extLst>
          </p:cNvPr>
          <p:cNvSpPr txBox="1"/>
          <p:nvPr/>
        </p:nvSpPr>
        <p:spPr>
          <a:xfrm rot="645026">
            <a:off x="5612227" y="4117583"/>
            <a:ext cx="1775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3-Positive,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moving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(no negative) touch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2F325F-3389-40CB-8ADF-2EBCFF178F2B}"/>
              </a:ext>
            </a:extLst>
          </p:cNvPr>
          <p:cNvSpPr/>
          <p:nvPr/>
        </p:nvSpPr>
        <p:spPr>
          <a:xfrm>
            <a:off x="5602407" y="3878221"/>
            <a:ext cx="1910856" cy="12996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0C513C58-045C-4063-BF4B-C6E13600C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564" y="6321623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DFD5ED8-B59F-42A1-8394-6DC53E2A1165}"/>
              </a:ext>
            </a:extLst>
          </p:cNvPr>
          <p:cNvSpPr txBox="1">
            <a:spLocks/>
          </p:cNvSpPr>
          <p:nvPr/>
        </p:nvSpPr>
        <p:spPr>
          <a:xfrm>
            <a:off x="0" y="227132"/>
            <a:ext cx="9191624" cy="564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 Narrow" panose="020B0606020202030204" pitchFamily="34" charset="0"/>
                <a:cs typeface="AngsanaUPC" panose="02020603050405020304" pitchFamily="18" charset="-34"/>
              </a:rPr>
              <a:t>The Evolved Nest Provides Wellness Informed  Care</a:t>
            </a:r>
            <a:endParaRPr lang="en-US" sz="3200" b="1" dirty="0">
              <a:latin typeface="Arial Narrow" panose="020B0606020202030204" pitchFamily="34" charset="0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65917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82AF8E1C-D3FF-4E13-96BA-5A95EF7B9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95" y="30480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3. Physical Touch and Affection</a:t>
            </a:r>
          </a:p>
        </p:txBody>
      </p:sp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FA7C9A96-8653-40BD-BEBB-C83734CB6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59142"/>
            <a:ext cx="8763000" cy="5105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/>
              <a:t>Mammals need touch to </a:t>
            </a:r>
            <a:r>
              <a:rPr lang="en-US" altLang="en-US" sz="2400" b="1" dirty="0"/>
              <a:t>grow and synthesize DNA </a:t>
            </a:r>
            <a:r>
              <a:rPr lang="en-US" altLang="en-US" sz="2400" dirty="0"/>
              <a:t>and promotes:</a:t>
            </a:r>
          </a:p>
          <a:p>
            <a:pPr lvl="1" eaLnBrk="1" hangingPunct="1"/>
            <a:r>
              <a:rPr lang="en-US" altLang="en-US" sz="2400" dirty="0"/>
              <a:t>Healthy sleep cycles</a:t>
            </a:r>
          </a:p>
          <a:p>
            <a:pPr lvl="1" eaLnBrk="1" hangingPunct="1"/>
            <a:r>
              <a:rPr lang="en-US" altLang="en-US" sz="2400" dirty="0"/>
              <a:t>Adaptive behavioral arousals </a:t>
            </a:r>
          </a:p>
          <a:p>
            <a:pPr lvl="1" eaLnBrk="1" hangingPunct="1"/>
            <a:r>
              <a:rPr lang="en-US" altLang="en-US" sz="2400" dirty="0"/>
              <a:t>Exploratory activities</a:t>
            </a:r>
          </a:p>
          <a:p>
            <a:pPr lvl="1" eaLnBrk="1" hangingPunct="1"/>
            <a:r>
              <a:rPr lang="en-US" altLang="en-US" sz="2400" dirty="0"/>
              <a:t>Social and cognitive functioning</a:t>
            </a:r>
          </a:p>
          <a:p>
            <a:pPr lvl="1" eaLnBrk="1" hangingPunct="1"/>
            <a:r>
              <a:rPr lang="en-US" altLang="en-US" sz="2400" dirty="0"/>
              <a:t>Calming </a:t>
            </a:r>
          </a:p>
          <a:p>
            <a:pPr marL="0" indent="0" eaLnBrk="1" hangingPunct="1">
              <a:buNone/>
            </a:pPr>
            <a:r>
              <a:rPr lang="en-US" altLang="en-US" sz="2400" b="1" dirty="0"/>
              <a:t>Long lasting health benefits</a:t>
            </a:r>
            <a:endParaRPr lang="en-US" altLang="en-US" sz="2400" dirty="0"/>
          </a:p>
          <a:p>
            <a:pPr lvl="1" eaLnBrk="1" hangingPunct="1"/>
            <a:r>
              <a:rPr lang="en-US" altLang="en-US" sz="2400" dirty="0"/>
              <a:t>Prevents excessive stress</a:t>
            </a:r>
          </a:p>
          <a:p>
            <a:pPr lvl="1" eaLnBrk="1" hangingPunct="1"/>
            <a:r>
              <a:rPr lang="en-US" altLang="en-US" sz="2400" dirty="0"/>
              <a:t>Prevents hippocampal dysfunction</a:t>
            </a:r>
          </a:p>
          <a:p>
            <a:pPr lvl="1" eaLnBrk="1" hangingPunct="1"/>
            <a:r>
              <a:rPr lang="en-US" altLang="en-US" sz="2400" dirty="0"/>
              <a:t>Prevents eventual depression</a:t>
            </a:r>
          </a:p>
          <a:p>
            <a:pPr marL="457200" lvl="1" indent="0" eaLnBrk="1" hangingPunct="1">
              <a:buNone/>
            </a:pPr>
            <a:r>
              <a:rPr lang="en-US" altLang="en-US" sz="1800" i="1" dirty="0"/>
              <a:t>		Tiffany Field; James McKenna; </a:t>
            </a:r>
            <a:r>
              <a:rPr lang="en-US" altLang="en-US" sz="1800" i="1" dirty="0" err="1"/>
              <a:t>Jaak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Panksepp</a:t>
            </a:r>
            <a:r>
              <a:rPr lang="en-US" altLang="en-US" sz="1800" dirty="0"/>
              <a:t> </a:t>
            </a:r>
            <a:r>
              <a:rPr lang="en-US" altLang="en-US" sz="1800" i="1" dirty="0"/>
              <a:t>Saul </a:t>
            </a:r>
            <a:r>
              <a:rPr lang="en-US" altLang="en-US" sz="1800" i="1" dirty="0" err="1">
                <a:solidFill>
                  <a:prstClr val="black"/>
                </a:solidFill>
              </a:rPr>
              <a:t>Schanberg</a:t>
            </a:r>
            <a:r>
              <a:rPr lang="en-US" altLang="en-US" sz="1800" i="1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B0A29-CB29-4C24-8451-8EF586B3B4CC}"/>
              </a:ext>
            </a:extLst>
          </p:cNvPr>
          <p:cNvSpPr txBox="1"/>
          <p:nvPr/>
        </p:nvSpPr>
        <p:spPr>
          <a:xfrm>
            <a:off x="486295" y="5498693"/>
            <a:ext cx="731468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Negative Touch has long term negative effects: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“spanking is empirically similar to physical and emotional abuse”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Affi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et al., 2017, p. 25).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AEE40C2-A05C-4C62-9C2A-3EDDA484F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372" y="1752600"/>
            <a:ext cx="2978691" cy="198579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6A2AFB1-8352-49C2-A4B5-8B0CFA1C1C60}"/>
              </a:ext>
            </a:extLst>
          </p:cNvPr>
          <p:cNvSpPr>
            <a:spLocks/>
          </p:cNvSpPr>
          <p:nvPr/>
        </p:nvSpPr>
        <p:spPr bwMode="auto">
          <a:xfrm rot="5133968">
            <a:off x="3391711" y="1320471"/>
            <a:ext cx="2503318" cy="1530858"/>
          </a:xfrm>
          <a:prstGeom prst="teardrop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27BBD20-AB48-4772-97AB-E544ED23E5C0}"/>
              </a:ext>
            </a:extLst>
          </p:cNvPr>
          <p:cNvSpPr>
            <a:spLocks/>
          </p:cNvSpPr>
          <p:nvPr/>
        </p:nvSpPr>
        <p:spPr bwMode="auto">
          <a:xfrm rot="17850086">
            <a:off x="4660577" y="1690401"/>
            <a:ext cx="2417267" cy="1740675"/>
          </a:xfrm>
          <a:prstGeom prst="ellipse">
            <a:avLst/>
          </a:prstGeom>
          <a:solidFill>
            <a:srgbClr val="4449A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61D61FC-6822-4D6F-9963-ED4ED0FB0752}"/>
              </a:ext>
            </a:extLst>
          </p:cNvPr>
          <p:cNvSpPr>
            <a:spLocks/>
          </p:cNvSpPr>
          <p:nvPr/>
        </p:nvSpPr>
        <p:spPr bwMode="auto">
          <a:xfrm rot="2137661">
            <a:off x="2066117" y="1862695"/>
            <a:ext cx="2489314" cy="165163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D8BBDCA-BFFA-4DE5-A233-9DF43075ACF3}"/>
              </a:ext>
            </a:extLst>
          </p:cNvPr>
          <p:cNvSpPr>
            <a:spLocks/>
          </p:cNvSpPr>
          <p:nvPr/>
        </p:nvSpPr>
        <p:spPr bwMode="auto">
          <a:xfrm>
            <a:off x="1347499" y="2953063"/>
            <a:ext cx="2407904" cy="152979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A7AC4AF-E57F-47BC-A0F7-FA431A93416A}"/>
              </a:ext>
            </a:extLst>
          </p:cNvPr>
          <p:cNvSpPr>
            <a:spLocks/>
          </p:cNvSpPr>
          <p:nvPr/>
        </p:nvSpPr>
        <p:spPr bwMode="auto">
          <a:xfrm>
            <a:off x="5144985" y="2610230"/>
            <a:ext cx="2559735" cy="164384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CE3C165-B888-4764-81D2-719EA84DE028}"/>
              </a:ext>
            </a:extLst>
          </p:cNvPr>
          <p:cNvSpPr>
            <a:spLocks/>
          </p:cNvSpPr>
          <p:nvPr/>
        </p:nvSpPr>
        <p:spPr bwMode="auto">
          <a:xfrm rot="554810">
            <a:off x="4954027" y="3825015"/>
            <a:ext cx="2544310" cy="1474707"/>
          </a:xfrm>
          <a:prstGeom prst="flowChartDelay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Freeform 5">
            <a:extLst>
              <a:ext uri="{FF2B5EF4-FFF2-40B4-BE49-F238E27FC236}">
                <a16:creationId xmlns:a16="http://schemas.microsoft.com/office/drawing/2014/main" id="{2981D692-BCC2-4700-8847-BB97BF43550B}"/>
              </a:ext>
            </a:extLst>
          </p:cNvPr>
          <p:cNvSpPr>
            <a:spLocks/>
          </p:cNvSpPr>
          <p:nvPr/>
        </p:nvSpPr>
        <p:spPr bwMode="auto">
          <a:xfrm rot="2239000">
            <a:off x="4212219" y="4791447"/>
            <a:ext cx="2446677" cy="16334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9991A54-6320-489F-AECC-E5BA8C32450A}"/>
              </a:ext>
            </a:extLst>
          </p:cNvPr>
          <p:cNvSpPr>
            <a:spLocks/>
          </p:cNvSpPr>
          <p:nvPr/>
        </p:nvSpPr>
        <p:spPr bwMode="auto">
          <a:xfrm rot="19545038">
            <a:off x="1903450" y="3940064"/>
            <a:ext cx="2825775" cy="16979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Sun 12">
            <a:extLst>
              <a:ext uri="{FF2B5EF4-FFF2-40B4-BE49-F238E27FC236}">
                <a16:creationId xmlns:a16="http://schemas.microsoft.com/office/drawing/2014/main" id="{2552BCFF-0D16-4E1E-BD2E-E7EBB215C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484" y="2563892"/>
            <a:ext cx="2550510" cy="2545657"/>
          </a:xfrm>
          <a:prstGeom prst="su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DCF8E0-5BBC-FA42-A988-77E0547ECB04}"/>
              </a:ext>
            </a:extLst>
          </p:cNvPr>
          <p:cNvSpPr>
            <a:spLocks/>
          </p:cNvSpPr>
          <p:nvPr/>
        </p:nvSpPr>
        <p:spPr bwMode="auto">
          <a:xfrm rot="309718">
            <a:off x="3288384" y="4656740"/>
            <a:ext cx="1392603" cy="20325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3BEC7F-4B0C-4D2B-96ED-853CC59F5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775" y="2865421"/>
            <a:ext cx="2047489" cy="20029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FEA6060-AF07-42C6-BDB3-EBEB0D9BE0D5}"/>
              </a:ext>
            </a:extLst>
          </p:cNvPr>
          <p:cNvSpPr txBox="1"/>
          <p:nvPr/>
        </p:nvSpPr>
        <p:spPr>
          <a:xfrm>
            <a:off x="3783271" y="3287504"/>
            <a:ext cx="1741182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Evolved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Nest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ECFB19C-11E2-4A92-90F7-3C815A48B41B}"/>
              </a:ext>
            </a:extLst>
          </p:cNvPr>
          <p:cNvSpPr txBox="1"/>
          <p:nvPr/>
        </p:nvSpPr>
        <p:spPr>
          <a:xfrm rot="19468956">
            <a:off x="2164094" y="4591263"/>
            <a:ext cx="1629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6-Allomothers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3DD5821-935F-4A94-A414-2C913D0C1428}"/>
              </a:ext>
            </a:extLst>
          </p:cNvPr>
          <p:cNvSpPr txBox="1"/>
          <p:nvPr/>
        </p:nvSpPr>
        <p:spPr>
          <a:xfrm>
            <a:off x="5154565" y="1895571"/>
            <a:ext cx="1605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1-Soothing Perinatal Experiences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435FFE-6FD5-4797-B663-813CFBAA4E98}"/>
              </a:ext>
            </a:extLst>
          </p:cNvPr>
          <p:cNvSpPr txBox="1"/>
          <p:nvPr/>
        </p:nvSpPr>
        <p:spPr>
          <a:xfrm>
            <a:off x="3317390" y="5162579"/>
            <a:ext cx="1369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5-Self-Directed Social Play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5DDA3B4-2A82-44E9-8139-C762DD30ABC4}"/>
              </a:ext>
            </a:extLst>
          </p:cNvPr>
          <p:cNvSpPr txBox="1"/>
          <p:nvPr/>
        </p:nvSpPr>
        <p:spPr>
          <a:xfrm>
            <a:off x="2535041" y="2173622"/>
            <a:ext cx="13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8-Nature Connection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FEC6197-20C0-44E3-9285-488EEA96DE67}"/>
              </a:ext>
            </a:extLst>
          </p:cNvPr>
          <p:cNvSpPr txBox="1"/>
          <p:nvPr/>
        </p:nvSpPr>
        <p:spPr>
          <a:xfrm>
            <a:off x="1606934" y="3328838"/>
            <a:ext cx="1710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7-Responsive Relationships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F0A12E4-88C4-494B-A077-FA7B0EEBD46F}"/>
              </a:ext>
            </a:extLst>
          </p:cNvPr>
          <p:cNvSpPr txBox="1"/>
          <p:nvPr/>
        </p:nvSpPr>
        <p:spPr>
          <a:xfrm rot="812817">
            <a:off x="5694255" y="3091051"/>
            <a:ext cx="182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2-On-Request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Breastfeeding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A3D224D-9DCB-4446-9E70-121F379895AB}"/>
              </a:ext>
            </a:extLst>
          </p:cNvPr>
          <p:cNvSpPr txBox="1"/>
          <p:nvPr/>
        </p:nvSpPr>
        <p:spPr>
          <a:xfrm>
            <a:off x="4622970" y="5359503"/>
            <a:ext cx="1715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4-Positive Climate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9EB40-004C-9545-A512-8950062BB2C6}"/>
              </a:ext>
            </a:extLst>
          </p:cNvPr>
          <p:cNvSpPr txBox="1"/>
          <p:nvPr/>
        </p:nvSpPr>
        <p:spPr>
          <a:xfrm>
            <a:off x="3911574" y="1533423"/>
            <a:ext cx="13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9-Healing Practices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8D2CC3-B393-4220-83F1-B0531E1647A1}"/>
              </a:ext>
            </a:extLst>
          </p:cNvPr>
          <p:cNvSpPr txBox="1"/>
          <p:nvPr/>
        </p:nvSpPr>
        <p:spPr>
          <a:xfrm rot="645026">
            <a:off x="5612227" y="4117583"/>
            <a:ext cx="1775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3-Positive,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moving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(no negative) touch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2F325F-3389-40CB-8ADF-2EBCFF178F2B}"/>
              </a:ext>
            </a:extLst>
          </p:cNvPr>
          <p:cNvSpPr/>
          <p:nvPr/>
        </p:nvSpPr>
        <p:spPr>
          <a:xfrm>
            <a:off x="4716151" y="5099595"/>
            <a:ext cx="1910856" cy="12996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EB704B0F-7BC3-43CD-97A5-7357C747B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564" y="6321623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D59FB1C-0D2F-45FE-B2B9-1A055D116D82}"/>
              </a:ext>
            </a:extLst>
          </p:cNvPr>
          <p:cNvSpPr txBox="1">
            <a:spLocks/>
          </p:cNvSpPr>
          <p:nvPr/>
        </p:nvSpPr>
        <p:spPr bwMode="auto">
          <a:xfrm>
            <a:off x="0" y="227132"/>
            <a:ext cx="9191624" cy="56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3200" b="1">
                <a:latin typeface="Arial Narrow" panose="020B0606020202030204" pitchFamily="34" charset="0"/>
                <a:cs typeface="AngsanaUPC" panose="02020603050405020304" pitchFamily="18" charset="-34"/>
              </a:rPr>
              <a:t>The Evolved Nest Provides Wellness Informed  Care</a:t>
            </a:r>
            <a:endParaRPr lang="en-US" sz="3200" b="1" dirty="0">
              <a:latin typeface="Arial Narrow" panose="020B0606020202030204" pitchFamily="34" charset="0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6718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BF864217-D6BB-4270-8058-5388791BCF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6477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solidFill>
                  <a:schemeClr val="accent1"/>
                </a:solidFill>
              </a:rPr>
              <a:t>4. Positive Social Climate</a:t>
            </a:r>
          </a:p>
        </p:txBody>
      </p:sp>
      <p:sp>
        <p:nvSpPr>
          <p:cNvPr id="88067" name="Content Placeholder 2">
            <a:extLst>
              <a:ext uri="{FF2B5EF4-FFF2-40B4-BE49-F238E27FC236}">
                <a16:creationId xmlns:a16="http://schemas.microsoft.com/office/drawing/2014/main" id="{4BD5D747-5977-46CB-9384-CEB17C164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" y="1325563"/>
            <a:ext cx="6346825" cy="4525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en-US" sz="3200" dirty="0"/>
              <a:t>More positive than negative emotions</a:t>
            </a:r>
          </a:p>
          <a:p>
            <a:pPr lvl="1" eaLnBrk="1" hangingPunct="1">
              <a:defRPr/>
            </a:pPr>
            <a:r>
              <a:rPr lang="en-US" altLang="en-US" sz="2400" dirty="0"/>
              <a:t>More joy, serenity, expansiveness</a:t>
            </a:r>
          </a:p>
          <a:p>
            <a:pPr lvl="1" eaLnBrk="1" hangingPunct="1">
              <a:defRPr/>
            </a:pPr>
            <a:r>
              <a:rPr lang="en-US" altLang="en-US" sz="2400" dirty="0"/>
              <a:t>Less sadness, anger, fear, humiliation</a:t>
            </a:r>
          </a:p>
          <a:p>
            <a:pPr>
              <a:defRPr/>
            </a:pPr>
            <a:r>
              <a:rPr lang="en-US" altLang="en-US" sz="2700" dirty="0"/>
              <a:t>Research: More positive emotion in childhood, adults are more secure, mentally healthier, less distressed</a:t>
            </a:r>
          </a:p>
          <a:p>
            <a:pPr eaLnBrk="1" hangingPunct="1">
              <a:defRPr/>
            </a:pPr>
            <a:r>
              <a:rPr lang="en-US" altLang="en-US" sz="3200" dirty="0"/>
              <a:t>Feels loved, cherished, appreciated</a:t>
            </a:r>
          </a:p>
          <a:p>
            <a:pPr eaLnBrk="1" hangingPunct="1">
              <a:defRPr/>
            </a:pPr>
            <a:r>
              <a:rPr lang="en-US" altLang="en-US" sz="3200" dirty="0"/>
              <a:t>Creates positive reactions in others</a:t>
            </a:r>
          </a:p>
          <a:p>
            <a:pPr eaLnBrk="1" hangingPunct="1">
              <a:defRPr/>
            </a:pPr>
            <a:r>
              <a:rPr lang="en-US" altLang="en-US" sz="3200" dirty="0"/>
              <a:t>Has deep friendships</a:t>
            </a:r>
          </a:p>
          <a:p>
            <a:pPr eaLnBrk="1" hangingPunct="1">
              <a:defRPr/>
            </a:pPr>
            <a:endParaRPr lang="en-US" altLang="en-US" dirty="0"/>
          </a:p>
        </p:txBody>
      </p:sp>
      <p:pic>
        <p:nvPicPr>
          <p:cNvPr id="49156" name="Picture 6" descr="C:\Users\dnarvaez\Dropbox\DarciaStuff\BLOG\pics\Babies-need-dads-Darcia-Narvaez-Psychology-Today-Moral-Landscapes.jpg">
            <a:extLst>
              <a:ext uri="{FF2B5EF4-FFF2-40B4-BE49-F238E27FC236}">
                <a16:creationId xmlns:a16="http://schemas.microsoft.com/office/drawing/2014/main" id="{003E31BE-BC40-487D-915B-EAF12E6FA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337" y="1285081"/>
            <a:ext cx="1731963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8" descr="https://upload.wikimedia.org/wikipedia/commons/thumb/a/a5/Peru_-_Cusco_081_-_traditional_Andean_dance_fiesta_%287143123755%29.jpg/512px-Peru_-_Cusco_081_-_traditional_Andean_dance_fiesta_%287143123755%29.jpg">
            <a:extLst>
              <a:ext uri="{FF2B5EF4-FFF2-40B4-BE49-F238E27FC236}">
                <a16:creationId xmlns:a16="http://schemas.microsoft.com/office/drawing/2014/main" id="{0A93747B-5087-45B2-86E6-D761909C2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4416425"/>
            <a:ext cx="217328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Box 1">
            <a:extLst>
              <a:ext uri="{FF2B5EF4-FFF2-40B4-BE49-F238E27FC236}">
                <a16:creationId xmlns:a16="http://schemas.microsoft.com/office/drawing/2014/main" id="{2CF4DDFE-7293-4482-80AA-4E7ED88AD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970588"/>
            <a:ext cx="80803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4"/>
              </a:rPr>
              <a:t>https://commons.wikimedia.org/wiki/File%3AMay_pole_dance_at_Ohio_State_Normal_College_Model_School_May_Day_celebration_1911_(3191566654).jpg</a:t>
            </a:r>
            <a:endParaRPr kumimoji="0" lang="en-US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By Snyder, Frank R. Flickr: Miami U. Libraries - Digital Collections [No restrictions], via Wikimedia Commons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14DB5A6C-B0D9-4D86-8850-F638946D1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564" y="6321623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6A2AFB1-8352-49C2-A4B5-8B0CFA1C1C60}"/>
              </a:ext>
            </a:extLst>
          </p:cNvPr>
          <p:cNvSpPr>
            <a:spLocks/>
          </p:cNvSpPr>
          <p:nvPr/>
        </p:nvSpPr>
        <p:spPr bwMode="auto">
          <a:xfrm rot="5133968">
            <a:off x="3391711" y="1320471"/>
            <a:ext cx="2503318" cy="1530858"/>
          </a:xfrm>
          <a:prstGeom prst="teardrop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27BBD20-AB48-4772-97AB-E544ED23E5C0}"/>
              </a:ext>
            </a:extLst>
          </p:cNvPr>
          <p:cNvSpPr>
            <a:spLocks/>
          </p:cNvSpPr>
          <p:nvPr/>
        </p:nvSpPr>
        <p:spPr bwMode="auto">
          <a:xfrm rot="17850086">
            <a:off x="4660577" y="1690401"/>
            <a:ext cx="2417267" cy="1740675"/>
          </a:xfrm>
          <a:prstGeom prst="ellipse">
            <a:avLst/>
          </a:prstGeom>
          <a:solidFill>
            <a:srgbClr val="4449A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61D61FC-6822-4D6F-9963-ED4ED0FB0752}"/>
              </a:ext>
            </a:extLst>
          </p:cNvPr>
          <p:cNvSpPr>
            <a:spLocks/>
          </p:cNvSpPr>
          <p:nvPr/>
        </p:nvSpPr>
        <p:spPr bwMode="auto">
          <a:xfrm rot="2137661">
            <a:off x="2066117" y="1862695"/>
            <a:ext cx="2489314" cy="165163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D8BBDCA-BFFA-4DE5-A233-9DF43075ACF3}"/>
              </a:ext>
            </a:extLst>
          </p:cNvPr>
          <p:cNvSpPr>
            <a:spLocks/>
          </p:cNvSpPr>
          <p:nvPr/>
        </p:nvSpPr>
        <p:spPr bwMode="auto">
          <a:xfrm>
            <a:off x="1347499" y="2953063"/>
            <a:ext cx="2407904" cy="152979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A7AC4AF-E57F-47BC-A0F7-FA431A93416A}"/>
              </a:ext>
            </a:extLst>
          </p:cNvPr>
          <p:cNvSpPr>
            <a:spLocks/>
          </p:cNvSpPr>
          <p:nvPr/>
        </p:nvSpPr>
        <p:spPr bwMode="auto">
          <a:xfrm>
            <a:off x="5144985" y="2610230"/>
            <a:ext cx="2559735" cy="164384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CE3C165-B888-4764-81D2-719EA84DE028}"/>
              </a:ext>
            </a:extLst>
          </p:cNvPr>
          <p:cNvSpPr>
            <a:spLocks/>
          </p:cNvSpPr>
          <p:nvPr/>
        </p:nvSpPr>
        <p:spPr bwMode="auto">
          <a:xfrm rot="554810">
            <a:off x="4954027" y="3825015"/>
            <a:ext cx="2544310" cy="1474707"/>
          </a:xfrm>
          <a:prstGeom prst="flowChartDelay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Freeform 5">
            <a:extLst>
              <a:ext uri="{FF2B5EF4-FFF2-40B4-BE49-F238E27FC236}">
                <a16:creationId xmlns:a16="http://schemas.microsoft.com/office/drawing/2014/main" id="{2981D692-BCC2-4700-8847-BB97BF43550B}"/>
              </a:ext>
            </a:extLst>
          </p:cNvPr>
          <p:cNvSpPr>
            <a:spLocks/>
          </p:cNvSpPr>
          <p:nvPr/>
        </p:nvSpPr>
        <p:spPr bwMode="auto">
          <a:xfrm rot="2239000">
            <a:off x="4212219" y="4791447"/>
            <a:ext cx="2446677" cy="16334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9991A54-6320-489F-AECC-E5BA8C32450A}"/>
              </a:ext>
            </a:extLst>
          </p:cNvPr>
          <p:cNvSpPr>
            <a:spLocks/>
          </p:cNvSpPr>
          <p:nvPr/>
        </p:nvSpPr>
        <p:spPr bwMode="auto">
          <a:xfrm rot="19545038">
            <a:off x="1903450" y="3940064"/>
            <a:ext cx="2825775" cy="16979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Sun 12">
            <a:extLst>
              <a:ext uri="{FF2B5EF4-FFF2-40B4-BE49-F238E27FC236}">
                <a16:creationId xmlns:a16="http://schemas.microsoft.com/office/drawing/2014/main" id="{2552BCFF-0D16-4E1E-BD2E-E7EBB215C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484" y="2563892"/>
            <a:ext cx="2550510" cy="2545657"/>
          </a:xfrm>
          <a:prstGeom prst="su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DCF8E0-5BBC-FA42-A988-77E0547ECB04}"/>
              </a:ext>
            </a:extLst>
          </p:cNvPr>
          <p:cNvSpPr>
            <a:spLocks/>
          </p:cNvSpPr>
          <p:nvPr/>
        </p:nvSpPr>
        <p:spPr bwMode="auto">
          <a:xfrm rot="309718">
            <a:off x="3288384" y="4656740"/>
            <a:ext cx="1392603" cy="20325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3BEC7F-4B0C-4D2B-96ED-853CC59F5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775" y="2865421"/>
            <a:ext cx="2047489" cy="20029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FEA6060-AF07-42C6-BDB3-EBEB0D9BE0D5}"/>
              </a:ext>
            </a:extLst>
          </p:cNvPr>
          <p:cNvSpPr txBox="1"/>
          <p:nvPr/>
        </p:nvSpPr>
        <p:spPr>
          <a:xfrm>
            <a:off x="3783271" y="3287504"/>
            <a:ext cx="1741182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Evolved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Nest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ECFB19C-11E2-4A92-90F7-3C815A48B41B}"/>
              </a:ext>
            </a:extLst>
          </p:cNvPr>
          <p:cNvSpPr txBox="1"/>
          <p:nvPr/>
        </p:nvSpPr>
        <p:spPr>
          <a:xfrm rot="19468956">
            <a:off x="2164094" y="4591263"/>
            <a:ext cx="1629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6-Allomothers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3DD5821-935F-4A94-A414-2C913D0C1428}"/>
              </a:ext>
            </a:extLst>
          </p:cNvPr>
          <p:cNvSpPr txBox="1"/>
          <p:nvPr/>
        </p:nvSpPr>
        <p:spPr>
          <a:xfrm>
            <a:off x="5154565" y="1895571"/>
            <a:ext cx="1605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1-Soothing Perinatal Experiences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435FFE-6FD5-4797-B663-813CFBAA4E98}"/>
              </a:ext>
            </a:extLst>
          </p:cNvPr>
          <p:cNvSpPr txBox="1"/>
          <p:nvPr/>
        </p:nvSpPr>
        <p:spPr>
          <a:xfrm>
            <a:off x="3317390" y="5162579"/>
            <a:ext cx="1369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5-Self-Directed Social Play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5DDA3B4-2A82-44E9-8139-C762DD30ABC4}"/>
              </a:ext>
            </a:extLst>
          </p:cNvPr>
          <p:cNvSpPr txBox="1"/>
          <p:nvPr/>
        </p:nvSpPr>
        <p:spPr>
          <a:xfrm>
            <a:off x="2535041" y="2173622"/>
            <a:ext cx="13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8-Nature Connection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FEC6197-20C0-44E3-9285-488EEA96DE67}"/>
              </a:ext>
            </a:extLst>
          </p:cNvPr>
          <p:cNvSpPr txBox="1"/>
          <p:nvPr/>
        </p:nvSpPr>
        <p:spPr>
          <a:xfrm>
            <a:off x="1606934" y="3328838"/>
            <a:ext cx="1710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7-Responsive Relationships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F0A12E4-88C4-494B-A077-FA7B0EEBD46F}"/>
              </a:ext>
            </a:extLst>
          </p:cNvPr>
          <p:cNvSpPr txBox="1"/>
          <p:nvPr/>
        </p:nvSpPr>
        <p:spPr>
          <a:xfrm rot="812817">
            <a:off x="5694255" y="3091051"/>
            <a:ext cx="182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2-On-Request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Breastfeeding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A3D224D-9DCB-4446-9E70-121F379895AB}"/>
              </a:ext>
            </a:extLst>
          </p:cNvPr>
          <p:cNvSpPr txBox="1"/>
          <p:nvPr/>
        </p:nvSpPr>
        <p:spPr>
          <a:xfrm>
            <a:off x="4622970" y="5359503"/>
            <a:ext cx="1715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4-Positive Climate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9EB40-004C-9545-A512-8950062BB2C6}"/>
              </a:ext>
            </a:extLst>
          </p:cNvPr>
          <p:cNvSpPr txBox="1"/>
          <p:nvPr/>
        </p:nvSpPr>
        <p:spPr>
          <a:xfrm>
            <a:off x="3911574" y="1533423"/>
            <a:ext cx="13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9-Healing Practices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8D2CC3-B393-4220-83F1-B0531E1647A1}"/>
              </a:ext>
            </a:extLst>
          </p:cNvPr>
          <p:cNvSpPr txBox="1"/>
          <p:nvPr/>
        </p:nvSpPr>
        <p:spPr>
          <a:xfrm rot="645026">
            <a:off x="5612227" y="4117583"/>
            <a:ext cx="1775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3-Positive,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moving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(no negative) touch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2F325F-3389-40CB-8ADF-2EBCFF178F2B}"/>
              </a:ext>
            </a:extLst>
          </p:cNvPr>
          <p:cNvSpPr/>
          <p:nvPr/>
        </p:nvSpPr>
        <p:spPr>
          <a:xfrm>
            <a:off x="3308568" y="5123600"/>
            <a:ext cx="1386935" cy="11912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6F95AB09-D6DE-42EB-AAF7-32E283F8D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564" y="6321623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D914A88-71CE-4E10-A6E8-216AA54374C0}"/>
              </a:ext>
            </a:extLst>
          </p:cNvPr>
          <p:cNvSpPr txBox="1">
            <a:spLocks/>
          </p:cNvSpPr>
          <p:nvPr/>
        </p:nvSpPr>
        <p:spPr>
          <a:xfrm>
            <a:off x="0" y="227132"/>
            <a:ext cx="9191624" cy="564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 Narrow" panose="020B0606020202030204" pitchFamily="34" charset="0"/>
                <a:cs typeface="AngsanaUPC" panose="02020603050405020304" pitchFamily="18" charset="-34"/>
              </a:rPr>
              <a:t>The Evolved Nest Provides Wellness Informed  Care</a:t>
            </a:r>
            <a:endParaRPr lang="en-US" sz="3200" b="1" dirty="0">
              <a:latin typeface="Arial Narrow" panose="020B0606020202030204" pitchFamily="34" charset="0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4769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EC8C0-C264-475E-9872-9706B416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917646" cy="1692794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solidFill>
                  <a:schemeClr val="bg2">
                    <a:lumMod val="50000"/>
                  </a:schemeClr>
                </a:solidFill>
              </a:rPr>
              <a:t>5. Self-Directed</a:t>
            </a:r>
            <a:br>
              <a:rPr lang="en-US" altLang="en-US" sz="40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altLang="en-US" sz="4000" b="1" dirty="0">
                <a:solidFill>
                  <a:schemeClr val="bg2">
                    <a:lumMod val="50000"/>
                  </a:schemeClr>
                </a:solidFill>
              </a:rPr>
              <a:t>    Social Play</a:t>
            </a:r>
            <a:endParaRPr lang="en-US" sz="4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E8AF847-B00C-4C99-82EF-0357D46D9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2575034"/>
            <a:ext cx="4080510" cy="34622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US" altLang="en-US" sz="2400" b="1" dirty="0"/>
              <a:t>Facilitates emotion regulation development, including aggressive urges </a:t>
            </a:r>
            <a:r>
              <a:rPr lang="en-US" altLang="en-US" sz="1600" i="1" dirty="0"/>
              <a:t>(Panksepp et al., 2003; van den Berg et al., 1999) </a:t>
            </a:r>
          </a:p>
          <a:p>
            <a:pPr>
              <a:defRPr/>
            </a:pPr>
            <a:endParaRPr lang="en-US" altLang="en-US" sz="1600" b="1" dirty="0"/>
          </a:p>
          <a:p>
            <a:pPr marL="0" indent="0">
              <a:buNone/>
              <a:defRPr/>
            </a:pPr>
            <a:r>
              <a:rPr lang="en-US" altLang="en-US" sz="2400" b="1" dirty="0"/>
              <a:t>Influences gene expression profiles </a:t>
            </a:r>
            <a:r>
              <a:rPr lang="en-US" altLang="en-US" sz="1600" i="1" dirty="0"/>
              <a:t>(</a:t>
            </a:r>
            <a:r>
              <a:rPr lang="en-US" altLang="en-US" sz="1600" i="1" dirty="0" err="1"/>
              <a:t>Burgdorf</a:t>
            </a:r>
            <a:r>
              <a:rPr lang="en-US" altLang="en-US" sz="1600" i="1" dirty="0"/>
              <a:t>, </a:t>
            </a:r>
            <a:r>
              <a:rPr lang="en-US" altLang="en-US" sz="1600" i="1" dirty="0" err="1"/>
              <a:t>Kroes</a:t>
            </a:r>
            <a:r>
              <a:rPr lang="en-US" altLang="en-US" sz="1600" i="1" dirty="0"/>
              <a:t>, </a:t>
            </a:r>
            <a:r>
              <a:rPr lang="en-US" altLang="en-US" sz="1600" i="1" dirty="0" err="1"/>
              <a:t>Beinfeld</a:t>
            </a:r>
            <a:r>
              <a:rPr lang="en-US" altLang="en-US" sz="1600" i="1" dirty="0"/>
              <a:t>, </a:t>
            </a:r>
            <a:r>
              <a:rPr lang="en-US" altLang="en-US" sz="1600" i="1" dirty="0" err="1"/>
              <a:t>Panksepp</a:t>
            </a:r>
            <a:r>
              <a:rPr lang="en-US" altLang="en-US" sz="1600" i="1" dirty="0"/>
              <a:t>, &amp; </a:t>
            </a:r>
            <a:r>
              <a:rPr lang="en-US" altLang="en-US" sz="1600" i="1" dirty="0" err="1"/>
              <a:t>Moskal</a:t>
            </a:r>
            <a:r>
              <a:rPr lang="en-US" altLang="en-US" sz="1600" i="1" dirty="0"/>
              <a:t>, 2010) </a:t>
            </a:r>
          </a:p>
          <a:p>
            <a:pPr marL="0" indent="0">
              <a:buNone/>
              <a:defRPr/>
            </a:pPr>
            <a:endParaRPr lang="en-US" altLang="en-US" sz="1600" b="1" dirty="0"/>
          </a:p>
          <a:p>
            <a:pPr marL="0" indent="0">
              <a:buNone/>
              <a:defRPr/>
            </a:pPr>
            <a:r>
              <a:rPr lang="en-US" altLang="en-US" sz="2400" b="1" dirty="0"/>
              <a:t>Fosters brain development </a:t>
            </a:r>
            <a:r>
              <a:rPr lang="en-US" altLang="en-US" sz="1600" i="1" dirty="0"/>
              <a:t>(Gordon, </a:t>
            </a:r>
            <a:r>
              <a:rPr lang="en-US" altLang="en-US" sz="1600" i="1" dirty="0" err="1"/>
              <a:t>Kollack</a:t>
            </a:r>
            <a:r>
              <a:rPr lang="en-US" altLang="en-US" sz="1600" i="1" dirty="0"/>
              <a:t>-Walker, </a:t>
            </a:r>
            <a:r>
              <a:rPr lang="en-US" altLang="en-US" sz="1600" i="1" dirty="0" err="1"/>
              <a:t>Akil</a:t>
            </a:r>
            <a:r>
              <a:rPr lang="en-US" altLang="en-US" sz="1600" i="1" dirty="0"/>
              <a:t>, &amp; </a:t>
            </a:r>
            <a:r>
              <a:rPr lang="en-US" altLang="en-US" sz="1600" i="1" dirty="0" err="1"/>
              <a:t>Panksepp</a:t>
            </a:r>
            <a:r>
              <a:rPr lang="en-US" altLang="en-US" sz="1600" i="1" dirty="0"/>
              <a:t>, 2002; Gordon, Burke, </a:t>
            </a:r>
            <a:r>
              <a:rPr lang="en-US" altLang="en-US" sz="1600" i="1" dirty="0" err="1"/>
              <a:t>Akil</a:t>
            </a:r>
            <a:r>
              <a:rPr lang="en-US" altLang="en-US" sz="1600" i="1" dirty="0"/>
              <a:t>, Watson, &amp; </a:t>
            </a:r>
            <a:r>
              <a:rPr lang="en-US" altLang="en-US" sz="1600" i="1" dirty="0" err="1"/>
              <a:t>Panksepp</a:t>
            </a:r>
            <a:r>
              <a:rPr lang="en-US" altLang="en-US" sz="1600" i="1" dirty="0"/>
              <a:t>, 2003; </a:t>
            </a:r>
            <a:r>
              <a:rPr lang="en-US" altLang="en-US" sz="1600" i="1" dirty="0" err="1"/>
              <a:t>Panksepp</a:t>
            </a:r>
            <a:r>
              <a:rPr lang="en-US" altLang="en-US" sz="1600" i="1" dirty="0"/>
              <a:t>, 2007; van den Berg et al., 1999)</a:t>
            </a:r>
          </a:p>
          <a:p>
            <a:endParaRPr lang="en-US" sz="1600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AFE40BD-C337-48DE-99E4-35D6DEF82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5" r="34374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EC116034-3C0C-42F9-B344-D2F78E66D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262685"/>
            <a:ext cx="472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Painting: The author died in 1919, so this work is in the </a:t>
            </a:r>
            <a:r>
              <a:rPr kumimoji="0" lang="en-US" altLang="en-US" sz="9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3" tooltip="en:public domain"/>
              </a:rPr>
              <a:t>public domain</a:t>
            </a: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in its country of origin and other countries and areas where the </a:t>
            </a:r>
            <a:r>
              <a:rPr kumimoji="0" lang="en-US" altLang="en-US" sz="9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4" tooltip="w:List of countries' copyright length"/>
              </a:rPr>
              <a:t>copyright term</a:t>
            </a: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is the author's </a:t>
            </a: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life plus 95 years or less</a:t>
            </a: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97698D64-B812-4928-B7DD-F7E6DEC74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564" y="6321623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</p:spTree>
    <p:extLst>
      <p:ext uri="{BB962C8B-B14F-4D97-AF65-F5344CB8AC3E}">
        <p14:creationId xmlns:p14="http://schemas.microsoft.com/office/powerpoint/2010/main" val="2405197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7702B-EFE5-47CD-A2D1-E4BFE738B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61" y="558465"/>
            <a:ext cx="2794000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altLang="en-US" sz="2000" b="1" dirty="0">
                <a:solidFill>
                  <a:schemeClr val="bg1"/>
                </a:solidFill>
              </a:rPr>
              <a:t>Right hemisphere development dominant in early years: </a:t>
            </a:r>
            <a:br>
              <a:rPr lang="en-US" altLang="en-US" sz="2000" b="1" dirty="0">
                <a:solidFill>
                  <a:schemeClr val="bg1"/>
                </a:solidFill>
              </a:rPr>
            </a:br>
            <a:r>
              <a:rPr lang="en-US" altLang="en-US" sz="2000" b="1" dirty="0">
                <a:solidFill>
                  <a:schemeClr val="bg1"/>
                </a:solidFill>
              </a:rPr>
              <a:t>Play can re-grow it!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02E42-87F5-49A1-B20F-4409E2814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638044"/>
            <a:ext cx="3262121" cy="414375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Self-regulation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Intersubjectivity &amp; social pleasure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Emotional intelligence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Empathy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Beingness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Self transcendence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Higher consciousness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  <a:defRPr/>
            </a:pPr>
            <a:r>
              <a:rPr lang="en-US" sz="2000" i="1" dirty="0">
                <a:solidFill>
                  <a:schemeClr val="bg1"/>
                </a:solidFill>
              </a:rPr>
              <a:t>(See work of Allan Schore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</a:p>
          <a:p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4" name="Picture 10" descr="https://upload.wikimedia.org/wikipedia/commons/thumb/c/c4/Human_head_and_brain_diagram.svg/256px-Human_head_and_brain_diagram.svg.png">
            <a:extLst>
              <a:ext uri="{FF2B5EF4-FFF2-40B4-BE49-F238E27FC236}">
                <a16:creationId xmlns:a16="http://schemas.microsoft.com/office/drawing/2014/main" id="{B4004ED2-1E67-4010-A507-485AAA28D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322" y="858025"/>
            <a:ext cx="4688077" cy="4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726936-332F-431F-B670-C14C9229741A}"/>
              </a:ext>
            </a:extLst>
          </p:cNvPr>
          <p:cNvSpPr/>
          <p:nvPr/>
        </p:nvSpPr>
        <p:spPr>
          <a:xfrm>
            <a:off x="3561022" y="6106894"/>
            <a:ext cx="5512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IMAGE: By Patrick J. Lynch, medical illustrator (Patrick J. Lynch, medical illustrator) [CC BY 2.5 (http://creativecommons.org/licenses/by/2.5)], via Wikimedia Commons; </a:t>
            </a:r>
            <a:r>
              <a:rPr kumimoji="0" lang="en-US" alt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3"/>
              </a:rPr>
              <a:t>https://commons.wikimedia.org/wiki/File%3AHuman_head_and_brain_diagram.svg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8A9CF7-31E2-4E84-A781-FC4D494B3E20}"/>
              </a:ext>
            </a:extLst>
          </p:cNvPr>
          <p:cNvSpPr txBox="1"/>
          <p:nvPr/>
        </p:nvSpPr>
        <p:spPr>
          <a:xfrm>
            <a:off x="3561022" y="253484"/>
            <a:ext cx="5512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Evolved Nest: Moral Neuroeducation of Mind-Heart-Spirit</a:t>
            </a:r>
          </a:p>
        </p:txBody>
      </p:sp>
    </p:spTree>
    <p:extLst>
      <p:ext uri="{BB962C8B-B14F-4D97-AF65-F5344CB8AC3E}">
        <p14:creationId xmlns:p14="http://schemas.microsoft.com/office/powerpoint/2010/main" val="3754276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6A2AFB1-8352-49C2-A4B5-8B0CFA1C1C60}"/>
              </a:ext>
            </a:extLst>
          </p:cNvPr>
          <p:cNvSpPr>
            <a:spLocks/>
          </p:cNvSpPr>
          <p:nvPr/>
        </p:nvSpPr>
        <p:spPr bwMode="auto">
          <a:xfrm rot="5133968">
            <a:off x="3391711" y="1320471"/>
            <a:ext cx="2503318" cy="1530858"/>
          </a:xfrm>
          <a:prstGeom prst="teardrop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27BBD20-AB48-4772-97AB-E544ED23E5C0}"/>
              </a:ext>
            </a:extLst>
          </p:cNvPr>
          <p:cNvSpPr>
            <a:spLocks/>
          </p:cNvSpPr>
          <p:nvPr/>
        </p:nvSpPr>
        <p:spPr bwMode="auto">
          <a:xfrm rot="17850086">
            <a:off x="4660577" y="1690401"/>
            <a:ext cx="2417267" cy="1740675"/>
          </a:xfrm>
          <a:prstGeom prst="ellipse">
            <a:avLst/>
          </a:prstGeom>
          <a:solidFill>
            <a:srgbClr val="4449A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61D61FC-6822-4D6F-9963-ED4ED0FB0752}"/>
              </a:ext>
            </a:extLst>
          </p:cNvPr>
          <p:cNvSpPr>
            <a:spLocks/>
          </p:cNvSpPr>
          <p:nvPr/>
        </p:nvSpPr>
        <p:spPr bwMode="auto">
          <a:xfrm rot="2137661">
            <a:off x="2066117" y="1862695"/>
            <a:ext cx="2489314" cy="165163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D8BBDCA-BFFA-4DE5-A233-9DF43075ACF3}"/>
              </a:ext>
            </a:extLst>
          </p:cNvPr>
          <p:cNvSpPr>
            <a:spLocks/>
          </p:cNvSpPr>
          <p:nvPr/>
        </p:nvSpPr>
        <p:spPr bwMode="auto">
          <a:xfrm>
            <a:off x="1347499" y="2953063"/>
            <a:ext cx="2407904" cy="152979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A7AC4AF-E57F-47BC-A0F7-FA431A93416A}"/>
              </a:ext>
            </a:extLst>
          </p:cNvPr>
          <p:cNvSpPr>
            <a:spLocks/>
          </p:cNvSpPr>
          <p:nvPr/>
        </p:nvSpPr>
        <p:spPr bwMode="auto">
          <a:xfrm>
            <a:off x="5144985" y="2610230"/>
            <a:ext cx="2559735" cy="164384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CE3C165-B888-4764-81D2-719EA84DE028}"/>
              </a:ext>
            </a:extLst>
          </p:cNvPr>
          <p:cNvSpPr>
            <a:spLocks/>
          </p:cNvSpPr>
          <p:nvPr/>
        </p:nvSpPr>
        <p:spPr bwMode="auto">
          <a:xfrm rot="554810">
            <a:off x="4954027" y="3825015"/>
            <a:ext cx="2544310" cy="1474707"/>
          </a:xfrm>
          <a:prstGeom prst="flowChartDelay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Freeform 5">
            <a:extLst>
              <a:ext uri="{FF2B5EF4-FFF2-40B4-BE49-F238E27FC236}">
                <a16:creationId xmlns:a16="http://schemas.microsoft.com/office/drawing/2014/main" id="{2981D692-BCC2-4700-8847-BB97BF43550B}"/>
              </a:ext>
            </a:extLst>
          </p:cNvPr>
          <p:cNvSpPr>
            <a:spLocks/>
          </p:cNvSpPr>
          <p:nvPr/>
        </p:nvSpPr>
        <p:spPr bwMode="auto">
          <a:xfrm rot="2239000">
            <a:off x="4212219" y="4791447"/>
            <a:ext cx="2446677" cy="16334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9991A54-6320-489F-AECC-E5BA8C32450A}"/>
              </a:ext>
            </a:extLst>
          </p:cNvPr>
          <p:cNvSpPr>
            <a:spLocks/>
          </p:cNvSpPr>
          <p:nvPr/>
        </p:nvSpPr>
        <p:spPr bwMode="auto">
          <a:xfrm rot="19545038">
            <a:off x="1903450" y="3940064"/>
            <a:ext cx="2825775" cy="16979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Sun 12">
            <a:extLst>
              <a:ext uri="{FF2B5EF4-FFF2-40B4-BE49-F238E27FC236}">
                <a16:creationId xmlns:a16="http://schemas.microsoft.com/office/drawing/2014/main" id="{2552BCFF-0D16-4E1E-BD2E-E7EBB215C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484" y="2563892"/>
            <a:ext cx="2550510" cy="2545657"/>
          </a:xfrm>
          <a:prstGeom prst="su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DCF8E0-5BBC-FA42-A988-77E0547ECB04}"/>
              </a:ext>
            </a:extLst>
          </p:cNvPr>
          <p:cNvSpPr>
            <a:spLocks/>
          </p:cNvSpPr>
          <p:nvPr/>
        </p:nvSpPr>
        <p:spPr bwMode="auto">
          <a:xfrm rot="309718">
            <a:off x="3288384" y="4656740"/>
            <a:ext cx="1392603" cy="20325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3BEC7F-4B0C-4D2B-96ED-853CC59F5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775" y="2865421"/>
            <a:ext cx="2047489" cy="20029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FEA6060-AF07-42C6-BDB3-EBEB0D9BE0D5}"/>
              </a:ext>
            </a:extLst>
          </p:cNvPr>
          <p:cNvSpPr txBox="1"/>
          <p:nvPr/>
        </p:nvSpPr>
        <p:spPr>
          <a:xfrm>
            <a:off x="3783271" y="3287504"/>
            <a:ext cx="1741182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Evolved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Nest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ECFB19C-11E2-4A92-90F7-3C815A48B41B}"/>
              </a:ext>
            </a:extLst>
          </p:cNvPr>
          <p:cNvSpPr txBox="1"/>
          <p:nvPr/>
        </p:nvSpPr>
        <p:spPr>
          <a:xfrm rot="19468956">
            <a:off x="2164094" y="4591263"/>
            <a:ext cx="1629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6-Allomothers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3DD5821-935F-4A94-A414-2C913D0C1428}"/>
              </a:ext>
            </a:extLst>
          </p:cNvPr>
          <p:cNvSpPr txBox="1"/>
          <p:nvPr/>
        </p:nvSpPr>
        <p:spPr>
          <a:xfrm>
            <a:off x="5154565" y="1895571"/>
            <a:ext cx="1605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1-Soothing Perinatal Experiences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435FFE-6FD5-4797-B663-813CFBAA4E98}"/>
              </a:ext>
            </a:extLst>
          </p:cNvPr>
          <p:cNvSpPr txBox="1"/>
          <p:nvPr/>
        </p:nvSpPr>
        <p:spPr>
          <a:xfrm>
            <a:off x="3317390" y="5162579"/>
            <a:ext cx="1369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5-Self-Directed Social Play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5DDA3B4-2A82-44E9-8139-C762DD30ABC4}"/>
              </a:ext>
            </a:extLst>
          </p:cNvPr>
          <p:cNvSpPr txBox="1"/>
          <p:nvPr/>
        </p:nvSpPr>
        <p:spPr>
          <a:xfrm>
            <a:off x="2535041" y="2173622"/>
            <a:ext cx="13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8-Nature Connection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FEC6197-20C0-44E3-9285-488EEA96DE67}"/>
              </a:ext>
            </a:extLst>
          </p:cNvPr>
          <p:cNvSpPr txBox="1"/>
          <p:nvPr/>
        </p:nvSpPr>
        <p:spPr>
          <a:xfrm>
            <a:off x="1606934" y="3328838"/>
            <a:ext cx="1710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7-Responsive Relationships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F0A12E4-88C4-494B-A077-FA7B0EEBD46F}"/>
              </a:ext>
            </a:extLst>
          </p:cNvPr>
          <p:cNvSpPr txBox="1"/>
          <p:nvPr/>
        </p:nvSpPr>
        <p:spPr>
          <a:xfrm rot="812817">
            <a:off x="5694255" y="3091051"/>
            <a:ext cx="182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2-On-Request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Breastfeeding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A3D224D-9DCB-4446-9E70-121F379895AB}"/>
              </a:ext>
            </a:extLst>
          </p:cNvPr>
          <p:cNvSpPr txBox="1"/>
          <p:nvPr/>
        </p:nvSpPr>
        <p:spPr>
          <a:xfrm>
            <a:off x="4622970" y="5359503"/>
            <a:ext cx="1715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4-Positive Climate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9EB40-004C-9545-A512-8950062BB2C6}"/>
              </a:ext>
            </a:extLst>
          </p:cNvPr>
          <p:cNvSpPr txBox="1"/>
          <p:nvPr/>
        </p:nvSpPr>
        <p:spPr>
          <a:xfrm>
            <a:off x="3911574" y="1533423"/>
            <a:ext cx="13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9-Healing Practices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8D2CC3-B393-4220-83F1-B0531E1647A1}"/>
              </a:ext>
            </a:extLst>
          </p:cNvPr>
          <p:cNvSpPr txBox="1"/>
          <p:nvPr/>
        </p:nvSpPr>
        <p:spPr>
          <a:xfrm rot="645026">
            <a:off x="5612227" y="4117583"/>
            <a:ext cx="1775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3-Positive,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moving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(no negative) touch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2F325F-3389-40CB-8ADF-2EBCFF178F2B}"/>
              </a:ext>
            </a:extLst>
          </p:cNvPr>
          <p:cNvSpPr/>
          <p:nvPr/>
        </p:nvSpPr>
        <p:spPr>
          <a:xfrm>
            <a:off x="2271941" y="4210840"/>
            <a:ext cx="1386935" cy="11912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F8E7D2D8-5C85-473C-89AE-3EBE7BB0E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564" y="6321623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3D21522-4636-474F-954D-F0467D0BA76A}"/>
              </a:ext>
            </a:extLst>
          </p:cNvPr>
          <p:cNvSpPr txBox="1">
            <a:spLocks/>
          </p:cNvSpPr>
          <p:nvPr/>
        </p:nvSpPr>
        <p:spPr>
          <a:xfrm>
            <a:off x="0" y="227132"/>
            <a:ext cx="9191624" cy="564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 Narrow" panose="020B0606020202030204" pitchFamily="34" charset="0"/>
                <a:cs typeface="AngsanaUPC" panose="02020603050405020304" pitchFamily="18" charset="-34"/>
              </a:rPr>
              <a:t>The Evolved Nest Provides Wellness Informed  Care</a:t>
            </a:r>
            <a:endParaRPr lang="en-US" sz="3200" b="1" dirty="0">
              <a:latin typeface="Arial Narrow" panose="020B0606020202030204" pitchFamily="34" charset="0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59148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9C1E6B-E766-4076-989D-3C91EAE0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7"/>
            <a:ext cx="5188574" cy="14858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4400" b="1" dirty="0"/>
              <a:t>Allomothers/Alloparents Shape the Social Brain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92304E-9E21-451E-8863-C943D95F1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4073" y="2438400"/>
            <a:ext cx="4939867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2800" dirty="0"/>
              <a:t>Baby learns to be comfortable with lots of different people in terms of smell, voice, touch,  and relational styles</a:t>
            </a:r>
          </a:p>
          <a:p>
            <a:pPr indent="-228600" defTabSz="914400"/>
            <a:r>
              <a:rPr lang="en-US" sz="2800" dirty="0"/>
              <a:t>Extended attachment</a:t>
            </a:r>
          </a:p>
          <a:p>
            <a:pPr indent="-228600" defTabSz="914400"/>
            <a:r>
              <a:rPr lang="en-US" sz="2800" dirty="0"/>
              <a:t>Less stranger anxiety</a:t>
            </a:r>
          </a:p>
          <a:p>
            <a:pPr indent="-228600" defTabSz="914400"/>
            <a:r>
              <a:rPr lang="en-US" sz="2800" dirty="0"/>
              <a:t>Improved perspective taking and theory of mind</a:t>
            </a:r>
          </a:p>
          <a:p>
            <a:pPr indent="-228600" defTabSz="914400"/>
            <a:endParaRPr lang="en-US" sz="1700" dirty="0"/>
          </a:p>
          <a:p>
            <a:pPr indent="-228600" defTabSz="914400"/>
            <a:endParaRPr lang="en-US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DA259-93E4-48D7-A0B8-287A743D7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4" r="9832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C28E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517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5" descr="C:\Users\DFNarvaez\AppData\Local\Microsoft\Windows\INetCache\IE\K42AXJBQ\gf01a201304160900[1].jpg">
            <a:extLst>
              <a:ext uri="{FF2B5EF4-FFF2-40B4-BE49-F238E27FC236}">
                <a16:creationId xmlns:a16="http://schemas.microsoft.com/office/drawing/2014/main" id="{3142105C-5B97-4687-9A20-65BDEACD4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9394"/>
          <a:stretch/>
        </p:blipFill>
        <p:spPr bwMode="auto">
          <a:xfrm>
            <a:off x="-14848" y="-76201"/>
            <a:ext cx="11902048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136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5398329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10CDAD53-C52E-4C90-A107-72D27D7FCB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2664" y="327273"/>
            <a:ext cx="5538536" cy="9681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en-US" sz="3200" b="1" dirty="0"/>
              <a:t>Body-brain-mind development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82A7173F-14D8-4CC8-91EF-A03799072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5581" y="1143000"/>
            <a:ext cx="4964619" cy="52578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defTabSz="914400">
              <a:buNone/>
              <a:defRPr/>
            </a:pPr>
            <a:r>
              <a:rPr lang="en-US" altLang="en-US" sz="2400" i="1" dirty="0"/>
              <a:t>In early life…</a:t>
            </a:r>
          </a:p>
          <a:p>
            <a:pPr marL="0" indent="0" defTabSz="914400">
              <a:buNone/>
              <a:defRPr/>
            </a:pPr>
            <a:r>
              <a:rPr lang="en-US" altLang="en-US" sz="2400" b="1" dirty="0"/>
              <a:t>Constant interaction </a:t>
            </a:r>
            <a:r>
              <a:rPr lang="en-US" altLang="en-US" sz="2400" dirty="0"/>
              <a:t>between “nature” and “nurture”</a:t>
            </a:r>
          </a:p>
          <a:p>
            <a:pPr lvl="1" indent="-228600" defTabSz="914400">
              <a:defRPr/>
            </a:pPr>
            <a:r>
              <a:rPr lang="en-US" altLang="en-US" sz="2400" b="1" dirty="0"/>
              <a:t>Epigenetic</a:t>
            </a:r>
            <a:r>
              <a:rPr lang="en-US" altLang="en-US" sz="2400" dirty="0"/>
              <a:t> effects of early experience for all systems</a:t>
            </a:r>
          </a:p>
          <a:p>
            <a:pPr lvl="1" indent="-228600" defTabSz="914400">
              <a:defRPr/>
            </a:pPr>
            <a:r>
              <a:rPr lang="en-US" altLang="en-US" sz="2400" dirty="0"/>
              <a:t>Developmentally plastic </a:t>
            </a:r>
            <a:r>
              <a:rPr lang="en-US" altLang="en-US" sz="2400" b="1" dirty="0"/>
              <a:t>dynamic system</a:t>
            </a:r>
          </a:p>
          <a:p>
            <a:pPr marL="0" indent="0" defTabSz="914400">
              <a:buNone/>
              <a:defRPr/>
            </a:pPr>
            <a:r>
              <a:rPr lang="en-US" altLang="en-US" sz="2400" dirty="0"/>
              <a:t>Caregivers co-construct</a:t>
            </a:r>
          </a:p>
          <a:p>
            <a:pPr lvl="1" indent="-228600" defTabSz="914400">
              <a:defRPr/>
            </a:pPr>
            <a:r>
              <a:rPr lang="en-US" altLang="en-US" sz="2400" dirty="0"/>
              <a:t> emotions and cognition </a:t>
            </a:r>
            <a:r>
              <a:rPr lang="en-US" altLang="en-US" sz="2400" b="1" dirty="0"/>
              <a:t>TOGETHER</a:t>
            </a:r>
            <a:r>
              <a:rPr lang="en-US" altLang="en-US" sz="2400" dirty="0"/>
              <a:t> (intertwined)</a:t>
            </a:r>
          </a:p>
          <a:p>
            <a:pPr lvl="1" indent="-228600" defTabSz="914400">
              <a:defRPr/>
            </a:pPr>
            <a:r>
              <a:rPr lang="en-US" altLang="en-US" sz="2400" b="1" dirty="0"/>
              <a:t>implicit self </a:t>
            </a:r>
            <a:r>
              <a:rPr lang="en-US" altLang="en-US" sz="2400" dirty="0"/>
              <a:t>(social and moral) </a:t>
            </a:r>
          </a:p>
          <a:p>
            <a:pPr lvl="1" indent="-228600" defTabSz="914400">
              <a:defRPr/>
            </a:pPr>
            <a:r>
              <a:rPr lang="en-US" altLang="en-US" sz="2400" b="1" dirty="0"/>
              <a:t>social worldview</a:t>
            </a:r>
          </a:p>
          <a:p>
            <a:pPr indent="-228600" defTabSz="914400">
              <a:defRPr/>
            </a:pPr>
            <a:r>
              <a:rPr lang="en-US" altLang="en-US" dirty="0"/>
              <a:t>Human babies need “a womb with a view” (</a:t>
            </a:r>
            <a:r>
              <a:rPr lang="en-US" altLang="ja-JP" b="1" dirty="0" err="1"/>
              <a:t>exterogestation</a:t>
            </a:r>
            <a:r>
              <a:rPr lang="en-US" altLang="en-US" dirty="0"/>
              <a:t>)</a:t>
            </a:r>
          </a:p>
          <a:p>
            <a:pPr marL="0" indent="0" defTabSz="914400">
              <a:buNone/>
              <a:defRPr/>
            </a:pPr>
            <a:r>
              <a:rPr lang="en-US" altLang="ja-JP" sz="1700" i="1" dirty="0"/>
              <a:t>(Montagu, 1978; </a:t>
            </a:r>
            <a:r>
              <a:rPr lang="en-US" altLang="en-US" sz="1700" i="1" dirty="0"/>
              <a:t>Schore; Stern; </a:t>
            </a:r>
            <a:r>
              <a:rPr lang="en-US" altLang="en-US" sz="1700" i="1" dirty="0" err="1"/>
              <a:t>Trevarthen</a:t>
            </a:r>
            <a:r>
              <a:rPr lang="en-US" altLang="en-US" sz="1700" i="1" dirty="0"/>
              <a:t>; Tomkins)</a:t>
            </a:r>
            <a:endParaRPr lang="en-US" altLang="ja-JP" sz="1700" i="1" dirty="0"/>
          </a:p>
          <a:p>
            <a:pPr marL="285750" lvl="1" indent="0" defTabSz="914400">
              <a:buNone/>
              <a:defRPr/>
            </a:pPr>
            <a:endParaRPr lang="en-US" altLang="en-US" sz="2400" i="1" dirty="0"/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BF61AECE-A6D1-4F01-98B0-9004D2E14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564" y="6321623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2EBDE-1263-4553-B43A-234C93E60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158" y="0"/>
            <a:ext cx="2318706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500" b="1" dirty="0"/>
              <a:t>Allomothers and Alloparents</a:t>
            </a:r>
          </a:p>
        </p:txBody>
      </p:sp>
      <p:pic>
        <p:nvPicPr>
          <p:cNvPr id="6" name="Picture 5" descr="Grandmother hugging granddaughter">
            <a:extLst>
              <a:ext uri="{FF2B5EF4-FFF2-40B4-BE49-F238E27FC236}">
                <a16:creationId xmlns:a16="http://schemas.microsoft.com/office/drawing/2014/main" id="{00266BC9-AFB2-4D99-8897-C014E4BD42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3" r="18299" b="-1"/>
          <a:stretch/>
        </p:blipFill>
        <p:spPr>
          <a:xfrm>
            <a:off x="20" y="431"/>
            <a:ext cx="6086455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C0CC9-A94B-4715-95A3-9DCFD13D1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8158" y="1795749"/>
            <a:ext cx="2485336" cy="461299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1600" dirty="0"/>
              <a:t>When parents are surrounded by a supportive community of alloparents, their knowledge and expectations about parenting increase</a:t>
            </a:r>
          </a:p>
          <a:p>
            <a:pPr indent="-228600" defTabSz="914400"/>
            <a:r>
              <a:rPr lang="en-US" sz="1600" dirty="0"/>
              <a:t>Stress surrounding parenting decreases, allowing for more positive rather than negative interactions (Serrano-Villar et al., 2017)</a:t>
            </a:r>
          </a:p>
          <a:p>
            <a:pPr indent="-228600" defTabSz="914400"/>
            <a:r>
              <a:rPr lang="en-US" sz="1600" dirty="0"/>
              <a:t>Increased wellbeing for both the parents and the child = </a:t>
            </a:r>
            <a:r>
              <a:rPr lang="en-US" sz="1600" b="1" dirty="0"/>
              <a:t>Protective Factor </a:t>
            </a:r>
            <a:r>
              <a:rPr lang="en-US" sz="1600" dirty="0"/>
              <a:t>(</a:t>
            </a:r>
            <a:r>
              <a:rPr lang="en-US" sz="1600" dirty="0" err="1"/>
              <a:t>Hrdy</a:t>
            </a:r>
            <a:r>
              <a:rPr lang="en-US" sz="1600" dirty="0"/>
              <a:t>, 2009)</a:t>
            </a:r>
          </a:p>
          <a:p>
            <a:pPr indent="-228600" defTabSz="914400"/>
            <a:endParaRPr lang="en-US" sz="13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72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6A2AFB1-8352-49C2-A4B5-8B0CFA1C1C60}"/>
              </a:ext>
            </a:extLst>
          </p:cNvPr>
          <p:cNvSpPr>
            <a:spLocks/>
          </p:cNvSpPr>
          <p:nvPr/>
        </p:nvSpPr>
        <p:spPr bwMode="auto">
          <a:xfrm rot="5133968">
            <a:off x="3391711" y="1320471"/>
            <a:ext cx="2503318" cy="1530858"/>
          </a:xfrm>
          <a:prstGeom prst="teardrop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27BBD20-AB48-4772-97AB-E544ED23E5C0}"/>
              </a:ext>
            </a:extLst>
          </p:cNvPr>
          <p:cNvSpPr>
            <a:spLocks/>
          </p:cNvSpPr>
          <p:nvPr/>
        </p:nvSpPr>
        <p:spPr bwMode="auto">
          <a:xfrm rot="17850086">
            <a:off x="4660577" y="1690401"/>
            <a:ext cx="2417267" cy="1740675"/>
          </a:xfrm>
          <a:prstGeom prst="ellipse">
            <a:avLst/>
          </a:prstGeom>
          <a:solidFill>
            <a:srgbClr val="4449A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61D61FC-6822-4D6F-9963-ED4ED0FB0752}"/>
              </a:ext>
            </a:extLst>
          </p:cNvPr>
          <p:cNvSpPr>
            <a:spLocks/>
          </p:cNvSpPr>
          <p:nvPr/>
        </p:nvSpPr>
        <p:spPr bwMode="auto">
          <a:xfrm rot="2137661">
            <a:off x="2066117" y="1862695"/>
            <a:ext cx="2489314" cy="165163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D8BBDCA-BFFA-4DE5-A233-9DF43075ACF3}"/>
              </a:ext>
            </a:extLst>
          </p:cNvPr>
          <p:cNvSpPr>
            <a:spLocks/>
          </p:cNvSpPr>
          <p:nvPr/>
        </p:nvSpPr>
        <p:spPr bwMode="auto">
          <a:xfrm>
            <a:off x="1347499" y="2953063"/>
            <a:ext cx="2407904" cy="152979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A7AC4AF-E57F-47BC-A0F7-FA431A93416A}"/>
              </a:ext>
            </a:extLst>
          </p:cNvPr>
          <p:cNvSpPr>
            <a:spLocks/>
          </p:cNvSpPr>
          <p:nvPr/>
        </p:nvSpPr>
        <p:spPr bwMode="auto">
          <a:xfrm>
            <a:off x="5144985" y="2610230"/>
            <a:ext cx="2559735" cy="164384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CE3C165-B888-4764-81D2-719EA84DE028}"/>
              </a:ext>
            </a:extLst>
          </p:cNvPr>
          <p:cNvSpPr>
            <a:spLocks/>
          </p:cNvSpPr>
          <p:nvPr/>
        </p:nvSpPr>
        <p:spPr bwMode="auto">
          <a:xfrm rot="554810">
            <a:off x="4954027" y="3825015"/>
            <a:ext cx="2544310" cy="1474707"/>
          </a:xfrm>
          <a:prstGeom prst="flowChartDelay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Freeform 5">
            <a:extLst>
              <a:ext uri="{FF2B5EF4-FFF2-40B4-BE49-F238E27FC236}">
                <a16:creationId xmlns:a16="http://schemas.microsoft.com/office/drawing/2014/main" id="{2981D692-BCC2-4700-8847-BB97BF43550B}"/>
              </a:ext>
            </a:extLst>
          </p:cNvPr>
          <p:cNvSpPr>
            <a:spLocks/>
          </p:cNvSpPr>
          <p:nvPr/>
        </p:nvSpPr>
        <p:spPr bwMode="auto">
          <a:xfrm rot="2239000">
            <a:off x="4212219" y="4791447"/>
            <a:ext cx="2446677" cy="16334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9991A54-6320-489F-AECC-E5BA8C32450A}"/>
              </a:ext>
            </a:extLst>
          </p:cNvPr>
          <p:cNvSpPr>
            <a:spLocks/>
          </p:cNvSpPr>
          <p:nvPr/>
        </p:nvSpPr>
        <p:spPr bwMode="auto">
          <a:xfrm rot="19545038">
            <a:off x="1903450" y="3940064"/>
            <a:ext cx="2825775" cy="16979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Sun 12">
            <a:extLst>
              <a:ext uri="{FF2B5EF4-FFF2-40B4-BE49-F238E27FC236}">
                <a16:creationId xmlns:a16="http://schemas.microsoft.com/office/drawing/2014/main" id="{2552BCFF-0D16-4E1E-BD2E-E7EBB215C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484" y="2563892"/>
            <a:ext cx="2550510" cy="2545657"/>
          </a:xfrm>
          <a:prstGeom prst="su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DCF8E0-5BBC-FA42-A988-77E0547ECB04}"/>
              </a:ext>
            </a:extLst>
          </p:cNvPr>
          <p:cNvSpPr>
            <a:spLocks/>
          </p:cNvSpPr>
          <p:nvPr/>
        </p:nvSpPr>
        <p:spPr bwMode="auto">
          <a:xfrm rot="309718">
            <a:off x="3288384" y="4656740"/>
            <a:ext cx="1392603" cy="20325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3BEC7F-4B0C-4D2B-96ED-853CC59F5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775" y="2865421"/>
            <a:ext cx="2047489" cy="20029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FEA6060-AF07-42C6-BDB3-EBEB0D9BE0D5}"/>
              </a:ext>
            </a:extLst>
          </p:cNvPr>
          <p:cNvSpPr txBox="1"/>
          <p:nvPr/>
        </p:nvSpPr>
        <p:spPr>
          <a:xfrm>
            <a:off x="3783271" y="3287504"/>
            <a:ext cx="1741182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Evolved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Nest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ECFB19C-11E2-4A92-90F7-3C815A48B41B}"/>
              </a:ext>
            </a:extLst>
          </p:cNvPr>
          <p:cNvSpPr txBox="1"/>
          <p:nvPr/>
        </p:nvSpPr>
        <p:spPr>
          <a:xfrm rot="19468956">
            <a:off x="2164094" y="4591263"/>
            <a:ext cx="1629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6-Allomothers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3DD5821-935F-4A94-A414-2C913D0C1428}"/>
              </a:ext>
            </a:extLst>
          </p:cNvPr>
          <p:cNvSpPr txBox="1"/>
          <p:nvPr/>
        </p:nvSpPr>
        <p:spPr>
          <a:xfrm>
            <a:off x="5154565" y="1895571"/>
            <a:ext cx="1605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1-Soothing Perinatal Experiences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435FFE-6FD5-4797-B663-813CFBAA4E98}"/>
              </a:ext>
            </a:extLst>
          </p:cNvPr>
          <p:cNvSpPr txBox="1"/>
          <p:nvPr/>
        </p:nvSpPr>
        <p:spPr>
          <a:xfrm>
            <a:off x="3317390" y="5162579"/>
            <a:ext cx="1369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5-Self-Directed Social Play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5DDA3B4-2A82-44E9-8139-C762DD30ABC4}"/>
              </a:ext>
            </a:extLst>
          </p:cNvPr>
          <p:cNvSpPr txBox="1"/>
          <p:nvPr/>
        </p:nvSpPr>
        <p:spPr>
          <a:xfrm>
            <a:off x="2535041" y="2173622"/>
            <a:ext cx="13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8-Nature Connection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FEC6197-20C0-44E3-9285-488EEA96DE67}"/>
              </a:ext>
            </a:extLst>
          </p:cNvPr>
          <p:cNvSpPr txBox="1"/>
          <p:nvPr/>
        </p:nvSpPr>
        <p:spPr>
          <a:xfrm>
            <a:off x="1606934" y="3328838"/>
            <a:ext cx="1710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7-Responsive Relationships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F0A12E4-88C4-494B-A077-FA7B0EEBD46F}"/>
              </a:ext>
            </a:extLst>
          </p:cNvPr>
          <p:cNvSpPr txBox="1"/>
          <p:nvPr/>
        </p:nvSpPr>
        <p:spPr>
          <a:xfrm rot="812817">
            <a:off x="5694255" y="3091051"/>
            <a:ext cx="182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2-On-Request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Breastfeeding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A3D224D-9DCB-4446-9E70-121F379895AB}"/>
              </a:ext>
            </a:extLst>
          </p:cNvPr>
          <p:cNvSpPr txBox="1"/>
          <p:nvPr/>
        </p:nvSpPr>
        <p:spPr>
          <a:xfrm>
            <a:off x="4622970" y="5359503"/>
            <a:ext cx="1715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4-Positive Climate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9EB40-004C-9545-A512-8950062BB2C6}"/>
              </a:ext>
            </a:extLst>
          </p:cNvPr>
          <p:cNvSpPr txBox="1"/>
          <p:nvPr/>
        </p:nvSpPr>
        <p:spPr>
          <a:xfrm>
            <a:off x="3911574" y="1533423"/>
            <a:ext cx="13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9-Healing Practices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8D2CC3-B393-4220-83F1-B0531E1647A1}"/>
              </a:ext>
            </a:extLst>
          </p:cNvPr>
          <p:cNvSpPr txBox="1"/>
          <p:nvPr/>
        </p:nvSpPr>
        <p:spPr>
          <a:xfrm rot="645026">
            <a:off x="5612227" y="4117583"/>
            <a:ext cx="1775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3-Positive,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moving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(no negative) touch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2F325F-3389-40CB-8ADF-2EBCFF178F2B}"/>
              </a:ext>
            </a:extLst>
          </p:cNvPr>
          <p:cNvSpPr/>
          <p:nvPr/>
        </p:nvSpPr>
        <p:spPr>
          <a:xfrm>
            <a:off x="1696817" y="3064297"/>
            <a:ext cx="1498163" cy="11912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F16139AE-329B-438A-8903-B16212504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564" y="6321623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5F42497-4897-46E4-A41A-1CAC193776D0}"/>
              </a:ext>
            </a:extLst>
          </p:cNvPr>
          <p:cNvSpPr txBox="1">
            <a:spLocks/>
          </p:cNvSpPr>
          <p:nvPr/>
        </p:nvSpPr>
        <p:spPr>
          <a:xfrm>
            <a:off x="0" y="227132"/>
            <a:ext cx="9191624" cy="564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 Narrow" panose="020B0606020202030204" pitchFamily="34" charset="0"/>
                <a:cs typeface="AngsanaUPC" panose="02020603050405020304" pitchFamily="18" charset="-34"/>
              </a:rPr>
              <a:t>The Evolved Nest Provides Wellness Informed  Care</a:t>
            </a:r>
            <a:endParaRPr lang="en-US" sz="3200" b="1" dirty="0">
              <a:latin typeface="Arial Narrow" panose="020B0606020202030204" pitchFamily="34" charset="0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577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1748E3B-90A1-4D06-B1ED-2CFD2A79F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97" y="0"/>
            <a:ext cx="7991475" cy="11096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Responsive Relationships</a:t>
            </a:r>
            <a:endParaRPr lang="en-US" alt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5" name="Picture 9">
            <a:extLst>
              <a:ext uri="{FF2B5EF4-FFF2-40B4-BE49-F238E27FC236}">
                <a16:creationId xmlns:a16="http://schemas.microsoft.com/office/drawing/2014/main" id="{6666A148-8C81-4E6F-B6CC-DAAEE4015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626220"/>
            <a:ext cx="3235325" cy="3886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B1806C-E1D1-4B3F-8282-371DB5CFE2DA}"/>
              </a:ext>
            </a:extLst>
          </p:cNvPr>
          <p:cNvSpPr txBox="1">
            <a:spLocks/>
          </p:cNvSpPr>
          <p:nvPr/>
        </p:nvSpPr>
        <p:spPr bwMode="auto">
          <a:xfrm>
            <a:off x="4114800" y="1295401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Reciprocal communication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Synchrony and repaired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dysynchrony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Mutual influence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Building of shared narratives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Meeting child’s needs in the moment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Mutual co-regulation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Establishes brain wiring, emotion regulation, and trajectory for habitual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847CBBDA-5780-46BB-8EA7-E4C31083A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6373" y="6324601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7A6FDF02-2D80-4BC2-AA27-6667FB94E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1" y="5875088"/>
            <a:ext cx="57911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(e.g., Lewis et al., 2000; Schore, 1994; 2001;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Trevarthen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2005;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Tronick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2007).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3887CC34-711A-4D38-B174-88F002050F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90513"/>
            <a:ext cx="8991600" cy="11064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/>
              <a:t>For example, Vagus Nerve </a:t>
            </a:r>
            <a:br>
              <a:rPr lang="en-US" altLang="en-US" sz="4000" b="1"/>
            </a:br>
            <a:r>
              <a:rPr lang="en-US" altLang="en-US" sz="4000" b="1"/>
              <a:t>(10</a:t>
            </a:r>
            <a:r>
              <a:rPr lang="en-US" altLang="en-US" sz="4000" b="1" baseline="30000"/>
              <a:t>th</a:t>
            </a:r>
            <a:r>
              <a:rPr lang="en-US" altLang="en-US" sz="4000" b="1"/>
              <a:t> cranial nerve)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B6D32F1C-1E72-463F-8E5D-925EA6BB3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199"/>
            <a:ext cx="5105400" cy="4586287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300" dirty="0"/>
              <a:t>Innervates major body systems: heart, lungs, digestive track, immune system and </a:t>
            </a:r>
            <a:r>
              <a:rPr lang="en-US" altLang="en-US" sz="3300" i="1" dirty="0"/>
              <a:t>social engagement system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sz="2800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300" dirty="0"/>
              <a:t>Role: Calms and Restores both physical and psychological processes, Operative in ALL Social Behavior</a:t>
            </a:r>
          </a:p>
          <a:p>
            <a:pPr eaLnBrk="1" hangingPunct="1">
              <a:defRPr/>
            </a:pPr>
            <a:endParaRPr lang="en-US" altLang="en-US" sz="2000" dirty="0"/>
          </a:p>
          <a:p>
            <a:pPr eaLnBrk="1" hangingPunct="1">
              <a:buFont typeface="Wingdings 3" pitchFamily="18" charset="2"/>
              <a:buNone/>
              <a:defRPr/>
            </a:pPr>
            <a:r>
              <a:rPr lang="en-US" altLang="en-US" sz="1600" dirty="0"/>
              <a:t>Alfven, 2004; Calkins &amp; Hill, 2007; </a:t>
            </a:r>
            <a:r>
              <a:rPr lang="en-US" altLang="en-US" sz="1600" dirty="0" err="1"/>
              <a:t>Donzella</a:t>
            </a:r>
            <a:r>
              <a:rPr lang="en-US" altLang="en-US" sz="1600" dirty="0"/>
              <a:t> et al., 2000; Jarrett et al., 2003; </a:t>
            </a:r>
            <a:r>
              <a:rPr lang="en-US" altLang="en-US" sz="1600" dirty="0" err="1"/>
              <a:t>Propper</a:t>
            </a:r>
            <a:r>
              <a:rPr lang="en-US" altLang="en-US" sz="1600" dirty="0"/>
              <a:t> et al 2008; </a:t>
            </a:r>
            <a:r>
              <a:rPr lang="en-US" altLang="en-US" sz="1600" dirty="0" err="1"/>
              <a:t>Siniatchkin</a:t>
            </a:r>
            <a:r>
              <a:rPr lang="en-US" altLang="en-US" sz="1600" dirty="0"/>
              <a:t> et al., 2003; </a:t>
            </a:r>
            <a:r>
              <a:rPr lang="en-US" altLang="en-US" sz="1600" dirty="0" err="1"/>
              <a:t>Stam</a:t>
            </a:r>
            <a:r>
              <a:rPr lang="en-US" altLang="en-US" sz="1600" dirty="0"/>
              <a:t> et al., 1997 </a:t>
            </a:r>
          </a:p>
        </p:txBody>
      </p:sp>
      <p:pic>
        <p:nvPicPr>
          <p:cNvPr id="36868" name="Picture 6" descr="https://upload.wikimedia.org/wikipedia/commons/thumb/c/c2/Nervous_system_diagram_numbered.svg/256px-Nervous_system_diagram_numbered.svg.png">
            <a:extLst>
              <a:ext uri="{FF2B5EF4-FFF2-40B4-BE49-F238E27FC236}">
                <a16:creationId xmlns:a16="http://schemas.microsoft.com/office/drawing/2014/main" id="{674A7EED-2F26-4D22-BAEA-6BEE76784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0"/>
            <a:ext cx="24384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Box 1">
            <a:extLst>
              <a:ext uri="{FF2B5EF4-FFF2-40B4-BE49-F238E27FC236}">
                <a16:creationId xmlns:a16="http://schemas.microsoft.com/office/drawing/2014/main" id="{A83A58D4-DCC5-4C4E-8FC5-675A81476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667375"/>
            <a:ext cx="2819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00" u="sng">
                <a:hlinkClick r:id="rId3"/>
              </a:rPr>
              <a:t>https://commons.wikimedia.org/wiki/File%3ANervous_system_diagram_numbered.svg</a:t>
            </a:r>
            <a:r>
              <a:rPr lang="en-US" altLang="en-US" sz="800"/>
              <a:t> By This SVG image was created by Medium69. Cette image SVG a été créée par Medium69.  Please credit this : William Crochot (Nervous system diagram.png) [CC BY-SA 4.0 (http://creativecommons.org/licenses/by-sa/4.0)], via Wikimedia Commons</a:t>
            </a: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469545BF-6486-4DB6-B0F9-531A52398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6373" y="6467574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6A2AFB1-8352-49C2-A4B5-8B0CFA1C1C60}"/>
              </a:ext>
            </a:extLst>
          </p:cNvPr>
          <p:cNvSpPr>
            <a:spLocks/>
          </p:cNvSpPr>
          <p:nvPr/>
        </p:nvSpPr>
        <p:spPr bwMode="auto">
          <a:xfrm rot="5133968">
            <a:off x="3391711" y="1320471"/>
            <a:ext cx="2503318" cy="1530858"/>
          </a:xfrm>
          <a:prstGeom prst="teardrop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27BBD20-AB48-4772-97AB-E544ED23E5C0}"/>
              </a:ext>
            </a:extLst>
          </p:cNvPr>
          <p:cNvSpPr>
            <a:spLocks/>
          </p:cNvSpPr>
          <p:nvPr/>
        </p:nvSpPr>
        <p:spPr bwMode="auto">
          <a:xfrm rot="17850086">
            <a:off x="4660577" y="1690401"/>
            <a:ext cx="2417267" cy="1740675"/>
          </a:xfrm>
          <a:prstGeom prst="ellipse">
            <a:avLst/>
          </a:prstGeom>
          <a:solidFill>
            <a:srgbClr val="4449A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61D61FC-6822-4D6F-9963-ED4ED0FB0752}"/>
              </a:ext>
            </a:extLst>
          </p:cNvPr>
          <p:cNvSpPr>
            <a:spLocks/>
          </p:cNvSpPr>
          <p:nvPr/>
        </p:nvSpPr>
        <p:spPr bwMode="auto">
          <a:xfrm rot="2137661">
            <a:off x="2066117" y="1862695"/>
            <a:ext cx="2489314" cy="165163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D8BBDCA-BFFA-4DE5-A233-9DF43075ACF3}"/>
              </a:ext>
            </a:extLst>
          </p:cNvPr>
          <p:cNvSpPr>
            <a:spLocks/>
          </p:cNvSpPr>
          <p:nvPr/>
        </p:nvSpPr>
        <p:spPr bwMode="auto">
          <a:xfrm>
            <a:off x="1347499" y="2953063"/>
            <a:ext cx="2407904" cy="152979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A7AC4AF-E57F-47BC-A0F7-FA431A93416A}"/>
              </a:ext>
            </a:extLst>
          </p:cNvPr>
          <p:cNvSpPr>
            <a:spLocks/>
          </p:cNvSpPr>
          <p:nvPr/>
        </p:nvSpPr>
        <p:spPr bwMode="auto">
          <a:xfrm>
            <a:off x="5144985" y="2610230"/>
            <a:ext cx="2559735" cy="164384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CE3C165-B888-4764-81D2-719EA84DE028}"/>
              </a:ext>
            </a:extLst>
          </p:cNvPr>
          <p:cNvSpPr>
            <a:spLocks/>
          </p:cNvSpPr>
          <p:nvPr/>
        </p:nvSpPr>
        <p:spPr bwMode="auto">
          <a:xfrm rot="554810">
            <a:off x="4954027" y="3825015"/>
            <a:ext cx="2544310" cy="1474707"/>
          </a:xfrm>
          <a:prstGeom prst="flowChartDelay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Freeform 5">
            <a:extLst>
              <a:ext uri="{FF2B5EF4-FFF2-40B4-BE49-F238E27FC236}">
                <a16:creationId xmlns:a16="http://schemas.microsoft.com/office/drawing/2014/main" id="{2981D692-BCC2-4700-8847-BB97BF43550B}"/>
              </a:ext>
            </a:extLst>
          </p:cNvPr>
          <p:cNvSpPr>
            <a:spLocks/>
          </p:cNvSpPr>
          <p:nvPr/>
        </p:nvSpPr>
        <p:spPr bwMode="auto">
          <a:xfrm rot="2239000">
            <a:off x="4212219" y="4791447"/>
            <a:ext cx="2446677" cy="16334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9991A54-6320-489F-AECC-E5BA8C32450A}"/>
              </a:ext>
            </a:extLst>
          </p:cNvPr>
          <p:cNvSpPr>
            <a:spLocks/>
          </p:cNvSpPr>
          <p:nvPr/>
        </p:nvSpPr>
        <p:spPr bwMode="auto">
          <a:xfrm rot="19545038">
            <a:off x="1903450" y="3940064"/>
            <a:ext cx="2825775" cy="16979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Sun 12">
            <a:extLst>
              <a:ext uri="{FF2B5EF4-FFF2-40B4-BE49-F238E27FC236}">
                <a16:creationId xmlns:a16="http://schemas.microsoft.com/office/drawing/2014/main" id="{2552BCFF-0D16-4E1E-BD2E-E7EBB215C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484" y="2563892"/>
            <a:ext cx="2550510" cy="2545657"/>
          </a:xfrm>
          <a:prstGeom prst="su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DCF8E0-5BBC-FA42-A988-77E0547ECB04}"/>
              </a:ext>
            </a:extLst>
          </p:cNvPr>
          <p:cNvSpPr>
            <a:spLocks/>
          </p:cNvSpPr>
          <p:nvPr/>
        </p:nvSpPr>
        <p:spPr bwMode="auto">
          <a:xfrm rot="309718">
            <a:off x="3288384" y="4656740"/>
            <a:ext cx="1392603" cy="20325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3BEC7F-4B0C-4D2B-96ED-853CC59F5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775" y="2865421"/>
            <a:ext cx="2047489" cy="20029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FEA6060-AF07-42C6-BDB3-EBEB0D9BE0D5}"/>
              </a:ext>
            </a:extLst>
          </p:cNvPr>
          <p:cNvSpPr txBox="1"/>
          <p:nvPr/>
        </p:nvSpPr>
        <p:spPr>
          <a:xfrm>
            <a:off x="3783271" y="3287504"/>
            <a:ext cx="1741182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Evolved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Nest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ECFB19C-11E2-4A92-90F7-3C815A48B41B}"/>
              </a:ext>
            </a:extLst>
          </p:cNvPr>
          <p:cNvSpPr txBox="1"/>
          <p:nvPr/>
        </p:nvSpPr>
        <p:spPr>
          <a:xfrm rot="19468956">
            <a:off x="2164094" y="4591263"/>
            <a:ext cx="1629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6-Allomothers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3DD5821-935F-4A94-A414-2C913D0C1428}"/>
              </a:ext>
            </a:extLst>
          </p:cNvPr>
          <p:cNvSpPr txBox="1"/>
          <p:nvPr/>
        </p:nvSpPr>
        <p:spPr>
          <a:xfrm>
            <a:off x="5154565" y="1895571"/>
            <a:ext cx="1605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1-Soothing Perinatal Experiences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435FFE-6FD5-4797-B663-813CFBAA4E98}"/>
              </a:ext>
            </a:extLst>
          </p:cNvPr>
          <p:cNvSpPr txBox="1"/>
          <p:nvPr/>
        </p:nvSpPr>
        <p:spPr>
          <a:xfrm>
            <a:off x="3317390" y="5162579"/>
            <a:ext cx="1369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5-Self-Directed Social Play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5DDA3B4-2A82-44E9-8139-C762DD30ABC4}"/>
              </a:ext>
            </a:extLst>
          </p:cNvPr>
          <p:cNvSpPr txBox="1"/>
          <p:nvPr/>
        </p:nvSpPr>
        <p:spPr>
          <a:xfrm>
            <a:off x="2535041" y="2173622"/>
            <a:ext cx="13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8-Nature Connection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FEC6197-20C0-44E3-9285-488EEA96DE67}"/>
              </a:ext>
            </a:extLst>
          </p:cNvPr>
          <p:cNvSpPr txBox="1"/>
          <p:nvPr/>
        </p:nvSpPr>
        <p:spPr>
          <a:xfrm>
            <a:off x="1606934" y="3328838"/>
            <a:ext cx="1710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7-Responsive Relationships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F0A12E4-88C4-494B-A077-FA7B0EEBD46F}"/>
              </a:ext>
            </a:extLst>
          </p:cNvPr>
          <p:cNvSpPr txBox="1"/>
          <p:nvPr/>
        </p:nvSpPr>
        <p:spPr>
          <a:xfrm rot="812817">
            <a:off x="5694255" y="3091051"/>
            <a:ext cx="182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2-On-Request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Breastfeeding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A3D224D-9DCB-4446-9E70-121F379895AB}"/>
              </a:ext>
            </a:extLst>
          </p:cNvPr>
          <p:cNvSpPr txBox="1"/>
          <p:nvPr/>
        </p:nvSpPr>
        <p:spPr>
          <a:xfrm>
            <a:off x="4622970" y="5359503"/>
            <a:ext cx="1715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4-Positive Climate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9EB40-004C-9545-A512-8950062BB2C6}"/>
              </a:ext>
            </a:extLst>
          </p:cNvPr>
          <p:cNvSpPr txBox="1"/>
          <p:nvPr/>
        </p:nvSpPr>
        <p:spPr>
          <a:xfrm>
            <a:off x="3911574" y="1533423"/>
            <a:ext cx="13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9-Healing Practices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8D2CC3-B393-4220-83F1-B0531E1647A1}"/>
              </a:ext>
            </a:extLst>
          </p:cNvPr>
          <p:cNvSpPr txBox="1"/>
          <p:nvPr/>
        </p:nvSpPr>
        <p:spPr>
          <a:xfrm rot="645026">
            <a:off x="5612227" y="4117583"/>
            <a:ext cx="1775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3-Positive,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moving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(no negative) touch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2F325F-3389-40CB-8ADF-2EBCFF178F2B}"/>
              </a:ext>
            </a:extLst>
          </p:cNvPr>
          <p:cNvSpPr/>
          <p:nvPr/>
        </p:nvSpPr>
        <p:spPr>
          <a:xfrm>
            <a:off x="2530689" y="1898335"/>
            <a:ext cx="1386935" cy="11912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333F9FD6-B617-4ED3-896E-3798E444A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564" y="6321623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401343C-574F-44A4-A137-4964932DA111}"/>
              </a:ext>
            </a:extLst>
          </p:cNvPr>
          <p:cNvSpPr txBox="1">
            <a:spLocks/>
          </p:cNvSpPr>
          <p:nvPr/>
        </p:nvSpPr>
        <p:spPr>
          <a:xfrm>
            <a:off x="0" y="227132"/>
            <a:ext cx="9191624" cy="564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 Narrow" panose="020B0606020202030204" pitchFamily="34" charset="0"/>
                <a:cs typeface="AngsanaUPC" panose="02020603050405020304" pitchFamily="18" charset="-34"/>
              </a:rPr>
              <a:t>The Evolved Nest Provides Wellness Informed  Care</a:t>
            </a:r>
            <a:endParaRPr lang="en-US" sz="3200" b="1" dirty="0">
              <a:latin typeface="Arial Narrow" panose="020B0606020202030204" pitchFamily="34" charset="0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7005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E29296-7D41-4616-B8B4-66CC857C3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8. Nature Connection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4AF4B5-A379-4719-88B0-BE7FDF15C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935267"/>
            <a:ext cx="3454479" cy="576262"/>
          </a:xfrm>
        </p:spPr>
        <p:txBody>
          <a:bodyPr anchor="t">
            <a:normAutofit fontScale="70000" lnSpcReduction="20000"/>
          </a:bodyPr>
          <a:lstStyle/>
          <a:p>
            <a:r>
              <a:rPr lang="en-US" sz="2400" b="1" dirty="0"/>
              <a:t>Daily Activities that calms, regulates and lowers cortisol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95A593-8DEB-4EDC-90DE-64942EFE57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200" dirty="0"/>
              <a:t>Walking outside</a:t>
            </a:r>
          </a:p>
          <a:p>
            <a:r>
              <a:rPr lang="en-US" sz="3200" dirty="0"/>
              <a:t>Sunning</a:t>
            </a:r>
          </a:p>
          <a:p>
            <a:r>
              <a:rPr lang="en-US" sz="3200" dirty="0"/>
              <a:t>Earthing</a:t>
            </a:r>
          </a:p>
          <a:p>
            <a:r>
              <a:rPr lang="en-US" sz="3200" dirty="0"/>
              <a:t>Gardening</a:t>
            </a:r>
          </a:p>
          <a:p>
            <a:r>
              <a:rPr lang="en-US" sz="3200" dirty="0"/>
              <a:t>Birdwatching</a:t>
            </a:r>
          </a:p>
          <a:p>
            <a:r>
              <a:rPr lang="en-US" sz="3200" dirty="0"/>
              <a:t>Hiking</a:t>
            </a:r>
          </a:p>
          <a:p>
            <a:r>
              <a:rPr lang="en-US" sz="3200" dirty="0"/>
              <a:t>Camping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A2D4AD-FB4A-4A81-861F-6FDD7669E8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39800" y="1935267"/>
            <a:ext cx="3801465" cy="576262"/>
          </a:xfrm>
        </p:spPr>
        <p:txBody>
          <a:bodyPr anchor="t"/>
          <a:lstStyle/>
          <a:p>
            <a:r>
              <a:rPr lang="en-US" sz="2400" b="1" dirty="0" err="1"/>
              <a:t>EcoAttachment.Dance</a:t>
            </a:r>
            <a:endParaRPr lang="en-US" sz="2400" b="1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E5B242-68AD-44A8-BFD7-BEB4A2E30D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33714" y="2799660"/>
            <a:ext cx="3353085" cy="3905940"/>
          </a:xfrm>
        </p:spPr>
        <p:txBody>
          <a:bodyPr>
            <a:normAutofit fontScale="77500" lnSpcReduction="20000"/>
          </a:bodyPr>
          <a:lstStyle/>
          <a:p>
            <a:r>
              <a:rPr lang="en-US" sz="2300" dirty="0"/>
              <a:t>Pay attention to the sunlight or clouds today.</a:t>
            </a:r>
          </a:p>
          <a:p>
            <a:r>
              <a:rPr lang="en-US" sz="2300" dirty="0"/>
              <a:t>Minimize harm to living things.</a:t>
            </a:r>
          </a:p>
          <a:p>
            <a:r>
              <a:rPr lang="en-US" sz="2300" dirty="0"/>
              <a:t>Practice gratitude for the sources of nourishment.</a:t>
            </a:r>
          </a:p>
          <a:p>
            <a:r>
              <a:rPr lang="en-US" sz="2300" dirty="0"/>
              <a:t>Acknowledge the other-than-humans you meet.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95F5EC-6F7D-451A-9C28-A2BE1746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42" y="2541796"/>
            <a:ext cx="9144000" cy="2217302"/>
          </a:xfrm>
          <a:prstGeom prst="rect">
            <a:avLst/>
          </a:prstGeom>
        </p:spPr>
      </p:pic>
      <p:sp>
        <p:nvSpPr>
          <p:cNvPr id="9" name="TextBox 17">
            <a:extLst>
              <a:ext uri="{FF2B5EF4-FFF2-40B4-BE49-F238E27FC236}">
                <a16:creationId xmlns:a16="http://schemas.microsoft.com/office/drawing/2014/main" id="{C0778449-61DF-48CE-BD75-A01F22867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6373" y="6324601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</p:spTree>
    <p:extLst>
      <p:ext uri="{BB962C8B-B14F-4D97-AF65-F5344CB8AC3E}">
        <p14:creationId xmlns:p14="http://schemas.microsoft.com/office/powerpoint/2010/main" val="239011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6A2AFB1-8352-49C2-A4B5-8B0CFA1C1C60}"/>
              </a:ext>
            </a:extLst>
          </p:cNvPr>
          <p:cNvSpPr>
            <a:spLocks/>
          </p:cNvSpPr>
          <p:nvPr/>
        </p:nvSpPr>
        <p:spPr bwMode="auto">
          <a:xfrm rot="5133968">
            <a:off x="3391711" y="1320471"/>
            <a:ext cx="2503318" cy="1530858"/>
          </a:xfrm>
          <a:prstGeom prst="teardrop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27BBD20-AB48-4772-97AB-E544ED23E5C0}"/>
              </a:ext>
            </a:extLst>
          </p:cNvPr>
          <p:cNvSpPr>
            <a:spLocks/>
          </p:cNvSpPr>
          <p:nvPr/>
        </p:nvSpPr>
        <p:spPr bwMode="auto">
          <a:xfrm rot="17850086">
            <a:off x="4660577" y="1690401"/>
            <a:ext cx="2417267" cy="1740675"/>
          </a:xfrm>
          <a:prstGeom prst="ellipse">
            <a:avLst/>
          </a:prstGeom>
          <a:solidFill>
            <a:srgbClr val="4449A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61D61FC-6822-4D6F-9963-ED4ED0FB0752}"/>
              </a:ext>
            </a:extLst>
          </p:cNvPr>
          <p:cNvSpPr>
            <a:spLocks/>
          </p:cNvSpPr>
          <p:nvPr/>
        </p:nvSpPr>
        <p:spPr bwMode="auto">
          <a:xfrm rot="2137661">
            <a:off x="2066117" y="1862695"/>
            <a:ext cx="2489314" cy="165163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D8BBDCA-BFFA-4DE5-A233-9DF43075ACF3}"/>
              </a:ext>
            </a:extLst>
          </p:cNvPr>
          <p:cNvSpPr>
            <a:spLocks/>
          </p:cNvSpPr>
          <p:nvPr/>
        </p:nvSpPr>
        <p:spPr bwMode="auto">
          <a:xfrm>
            <a:off x="1347499" y="2953063"/>
            <a:ext cx="2407904" cy="152979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A7AC4AF-E57F-47BC-A0F7-FA431A93416A}"/>
              </a:ext>
            </a:extLst>
          </p:cNvPr>
          <p:cNvSpPr>
            <a:spLocks/>
          </p:cNvSpPr>
          <p:nvPr/>
        </p:nvSpPr>
        <p:spPr bwMode="auto">
          <a:xfrm>
            <a:off x="5144985" y="2610230"/>
            <a:ext cx="2559735" cy="164384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CE3C165-B888-4764-81D2-719EA84DE028}"/>
              </a:ext>
            </a:extLst>
          </p:cNvPr>
          <p:cNvSpPr>
            <a:spLocks/>
          </p:cNvSpPr>
          <p:nvPr/>
        </p:nvSpPr>
        <p:spPr bwMode="auto">
          <a:xfrm rot="554810">
            <a:off x="4954027" y="3825015"/>
            <a:ext cx="2544310" cy="1474707"/>
          </a:xfrm>
          <a:prstGeom prst="flowChartDelay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Freeform 5">
            <a:extLst>
              <a:ext uri="{FF2B5EF4-FFF2-40B4-BE49-F238E27FC236}">
                <a16:creationId xmlns:a16="http://schemas.microsoft.com/office/drawing/2014/main" id="{2981D692-BCC2-4700-8847-BB97BF43550B}"/>
              </a:ext>
            </a:extLst>
          </p:cNvPr>
          <p:cNvSpPr>
            <a:spLocks/>
          </p:cNvSpPr>
          <p:nvPr/>
        </p:nvSpPr>
        <p:spPr bwMode="auto">
          <a:xfrm rot="2239000">
            <a:off x="4212219" y="4791447"/>
            <a:ext cx="2446677" cy="16334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9991A54-6320-489F-AECC-E5BA8C32450A}"/>
              </a:ext>
            </a:extLst>
          </p:cNvPr>
          <p:cNvSpPr>
            <a:spLocks/>
          </p:cNvSpPr>
          <p:nvPr/>
        </p:nvSpPr>
        <p:spPr bwMode="auto">
          <a:xfrm rot="19545038">
            <a:off x="1903450" y="3940064"/>
            <a:ext cx="2825775" cy="16979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Sun 12">
            <a:extLst>
              <a:ext uri="{FF2B5EF4-FFF2-40B4-BE49-F238E27FC236}">
                <a16:creationId xmlns:a16="http://schemas.microsoft.com/office/drawing/2014/main" id="{2552BCFF-0D16-4E1E-BD2E-E7EBB215C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484" y="2563892"/>
            <a:ext cx="2550510" cy="2545657"/>
          </a:xfrm>
          <a:prstGeom prst="su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DCF8E0-5BBC-FA42-A988-77E0547ECB04}"/>
              </a:ext>
            </a:extLst>
          </p:cNvPr>
          <p:cNvSpPr>
            <a:spLocks/>
          </p:cNvSpPr>
          <p:nvPr/>
        </p:nvSpPr>
        <p:spPr bwMode="auto">
          <a:xfrm rot="309718">
            <a:off x="3288384" y="4656740"/>
            <a:ext cx="1392603" cy="20325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3BEC7F-4B0C-4D2B-96ED-853CC59F5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775" y="2865421"/>
            <a:ext cx="2047489" cy="20029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FEA6060-AF07-42C6-BDB3-EBEB0D9BE0D5}"/>
              </a:ext>
            </a:extLst>
          </p:cNvPr>
          <p:cNvSpPr txBox="1"/>
          <p:nvPr/>
        </p:nvSpPr>
        <p:spPr>
          <a:xfrm>
            <a:off x="3783271" y="3287504"/>
            <a:ext cx="1741182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Evolved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Nest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ECFB19C-11E2-4A92-90F7-3C815A48B41B}"/>
              </a:ext>
            </a:extLst>
          </p:cNvPr>
          <p:cNvSpPr txBox="1"/>
          <p:nvPr/>
        </p:nvSpPr>
        <p:spPr>
          <a:xfrm rot="19468956">
            <a:off x="2164094" y="4591263"/>
            <a:ext cx="1629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6-Allomothers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3DD5821-935F-4A94-A414-2C913D0C1428}"/>
              </a:ext>
            </a:extLst>
          </p:cNvPr>
          <p:cNvSpPr txBox="1"/>
          <p:nvPr/>
        </p:nvSpPr>
        <p:spPr>
          <a:xfrm>
            <a:off x="5154565" y="1895571"/>
            <a:ext cx="1605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1-Soothing Perinatal Experiences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435FFE-6FD5-4797-B663-813CFBAA4E98}"/>
              </a:ext>
            </a:extLst>
          </p:cNvPr>
          <p:cNvSpPr txBox="1"/>
          <p:nvPr/>
        </p:nvSpPr>
        <p:spPr>
          <a:xfrm>
            <a:off x="3317390" y="5162579"/>
            <a:ext cx="1369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5-Self-Directed Social Play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5DDA3B4-2A82-44E9-8139-C762DD30ABC4}"/>
              </a:ext>
            </a:extLst>
          </p:cNvPr>
          <p:cNvSpPr txBox="1"/>
          <p:nvPr/>
        </p:nvSpPr>
        <p:spPr>
          <a:xfrm>
            <a:off x="2535041" y="2173622"/>
            <a:ext cx="13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8-Nature Connection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FEC6197-20C0-44E3-9285-488EEA96DE67}"/>
              </a:ext>
            </a:extLst>
          </p:cNvPr>
          <p:cNvSpPr txBox="1"/>
          <p:nvPr/>
        </p:nvSpPr>
        <p:spPr>
          <a:xfrm>
            <a:off x="1606934" y="3328838"/>
            <a:ext cx="1710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7-Responsive Relationships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F0A12E4-88C4-494B-A077-FA7B0EEBD46F}"/>
              </a:ext>
            </a:extLst>
          </p:cNvPr>
          <p:cNvSpPr txBox="1"/>
          <p:nvPr/>
        </p:nvSpPr>
        <p:spPr>
          <a:xfrm rot="812817">
            <a:off x="5694255" y="3091051"/>
            <a:ext cx="182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2-On-Request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Breastfeeding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A3D224D-9DCB-4446-9E70-121F379895AB}"/>
              </a:ext>
            </a:extLst>
          </p:cNvPr>
          <p:cNvSpPr txBox="1"/>
          <p:nvPr/>
        </p:nvSpPr>
        <p:spPr>
          <a:xfrm>
            <a:off x="4622970" y="5359503"/>
            <a:ext cx="1715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4-Positive Climate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9EB40-004C-9545-A512-8950062BB2C6}"/>
              </a:ext>
            </a:extLst>
          </p:cNvPr>
          <p:cNvSpPr txBox="1"/>
          <p:nvPr/>
        </p:nvSpPr>
        <p:spPr>
          <a:xfrm>
            <a:off x="3911574" y="1533423"/>
            <a:ext cx="13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9-Healing Practices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8D2CC3-B393-4220-83F1-B0531E1647A1}"/>
              </a:ext>
            </a:extLst>
          </p:cNvPr>
          <p:cNvSpPr txBox="1"/>
          <p:nvPr/>
        </p:nvSpPr>
        <p:spPr>
          <a:xfrm rot="645026">
            <a:off x="5612227" y="4117583"/>
            <a:ext cx="1775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3-Positive,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moving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(no negative) touch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2F325F-3389-40CB-8ADF-2EBCFF178F2B}"/>
              </a:ext>
            </a:extLst>
          </p:cNvPr>
          <p:cNvSpPr/>
          <p:nvPr/>
        </p:nvSpPr>
        <p:spPr>
          <a:xfrm>
            <a:off x="3914944" y="1167408"/>
            <a:ext cx="1386935" cy="11912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D51D3E34-0F5D-4BF9-B3A5-72CDF5533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564" y="6321623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9E8C36F-820B-4C7A-9A6D-A610ABD81FDB}"/>
              </a:ext>
            </a:extLst>
          </p:cNvPr>
          <p:cNvSpPr txBox="1">
            <a:spLocks/>
          </p:cNvSpPr>
          <p:nvPr/>
        </p:nvSpPr>
        <p:spPr>
          <a:xfrm>
            <a:off x="0" y="227132"/>
            <a:ext cx="9191624" cy="564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 Narrow" panose="020B0606020202030204" pitchFamily="34" charset="0"/>
                <a:cs typeface="AngsanaUPC" panose="02020603050405020304" pitchFamily="18" charset="-34"/>
              </a:rPr>
              <a:t>The Evolved Nest Provides Wellness Informed  Care</a:t>
            </a:r>
            <a:endParaRPr lang="en-US" sz="3200" b="1" dirty="0">
              <a:latin typeface="Arial Narrow" panose="020B0606020202030204" pitchFamily="34" charset="0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72973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459709-58A6-4112-802D-8EE497940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3" r="6883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E0346-71F5-4970-9F8E-79E6E7695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>
            <a:normAutofit fontScale="90000"/>
          </a:bodyPr>
          <a:lstStyle/>
          <a:p>
            <a:pPr lvl="0" algn="ctr" defTabSz="914400" eaLnBrk="0" fontAlgn="base" hangingPunct="0">
              <a:lnSpc>
                <a:spcPct val="100000"/>
              </a:lnSpc>
              <a:spcAft>
                <a:spcPct val="0"/>
              </a:spcAft>
            </a:pPr>
            <a:b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9. Healing Practices</a:t>
            </a:r>
            <a:b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Routine practices to heal wounds</a:t>
            </a:r>
            <a:b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endParaRPr 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E967E23-8F29-467D-8718-6351C982A0D7}"/>
              </a:ext>
            </a:extLst>
          </p:cNvPr>
          <p:cNvSpPr txBox="1"/>
          <p:nvPr/>
        </p:nvSpPr>
        <p:spPr>
          <a:xfrm>
            <a:off x="0" y="3486206"/>
            <a:ext cx="350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Singing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Meditation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Talking with friends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Physical stress (e.g., running, winter camping)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Helping others</a:t>
            </a: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755827D6-1386-46AF-A10B-AFC15D974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6373" y="6324601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</p:spTree>
    <p:extLst>
      <p:ext uri="{BB962C8B-B14F-4D97-AF65-F5344CB8AC3E}">
        <p14:creationId xmlns:p14="http://schemas.microsoft.com/office/powerpoint/2010/main" val="1585825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40C92A-55C9-42D0-A3DD-F54634CC2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4755" y="-453989"/>
            <a:ext cx="6674761" cy="50046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436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093B5-0D20-6646-A718-6C2ABF354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</a:rPr>
              <a:t>What happens with </a:t>
            </a:r>
            <a:r>
              <a:rPr lang="en-US" sz="4400" dirty="0" err="1">
                <a:solidFill>
                  <a:srgbClr val="FFFFFF"/>
                </a:solidFill>
              </a:rPr>
              <a:t>unnestedness</a:t>
            </a:r>
            <a:r>
              <a:rPr lang="en-US" sz="4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E6001-6D22-E840-B4A5-2672FEF7C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095" y="754591"/>
            <a:ext cx="3129246" cy="5935082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FFFF"/>
                </a:solidFill>
              </a:rPr>
              <a:t>Seeds ill health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</a:rPr>
              <a:t>Mental (anxiety, depression, anger, reactivity)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</a:rPr>
              <a:t>Physical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</a:rPr>
              <a:t>Social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</a:rPr>
              <a:t>Moral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FFFF"/>
                </a:solidFill>
              </a:rPr>
              <a:t>Disconnection from self, others, community, world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68F620-676F-4779-882F-865FC7052B03}"/>
              </a:ext>
            </a:extLst>
          </p:cNvPr>
          <p:cNvSpPr txBox="1"/>
          <p:nvPr/>
        </p:nvSpPr>
        <p:spPr>
          <a:xfrm>
            <a:off x="2971800" y="3352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1EE9F-E29C-4AF1-A705-5F63E5A444AD}"/>
              </a:ext>
            </a:extLst>
          </p:cNvPr>
          <p:cNvSpPr txBox="1"/>
          <p:nvPr/>
        </p:nvSpPr>
        <p:spPr>
          <a:xfrm>
            <a:off x="7389278" y="6510814"/>
            <a:ext cx="162502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EvolvedNest.org</a:t>
            </a:r>
          </a:p>
        </p:txBody>
      </p:sp>
    </p:spTree>
    <p:extLst>
      <p:ext uri="{BB962C8B-B14F-4D97-AF65-F5344CB8AC3E}">
        <p14:creationId xmlns:p14="http://schemas.microsoft.com/office/powerpoint/2010/main" val="3369259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93938" y="184150"/>
            <a:ext cx="8850062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ea typeface="+mj-ea"/>
                <a:cs typeface="+mj-cs"/>
              </a:rPr>
              <a:t>What happens </a:t>
            </a:r>
            <a:r>
              <a:rPr lang="en-US" sz="3600" b="1" dirty="0">
                <a:ea typeface="+mj-ea"/>
                <a:cs typeface="+mj-cs"/>
              </a:rPr>
              <a:t>physiologically</a:t>
            </a:r>
            <a:r>
              <a:rPr lang="en-US" sz="3600" dirty="0">
                <a:ea typeface="+mj-ea"/>
                <a:cs typeface="+mj-cs"/>
              </a:rPr>
              <a:t> when infant needs are ignored?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8363"/>
            <a:ext cx="8534400" cy="4525962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itchFamily="34" charset="-128"/>
              </a:rPr>
              <a:t>Stress response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itchFamily="34" charset="-128"/>
              </a:rPr>
              <a:t>Immune system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itchFamily="34" charset="-128"/>
              </a:rPr>
              <a:t>Endocrine system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itchFamily="34" charset="-128"/>
              </a:rPr>
              <a:t>Neurotransmitters (number, function)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itchFamily="34" charset="-128"/>
              </a:rPr>
              <a:t>Emotions and  emotion systems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itchFamily="34" charset="-128"/>
              </a:rPr>
              <a:t>Corpus callosum and brain hemispheric integration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endParaRPr lang="en-US" altLang="en-US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en-US" altLang="en-US" dirty="0">
                <a:ea typeface="ＭＳ Ｐゴシック" pitchFamily="34" charset="-128"/>
              </a:rPr>
              <a:t>Gaps or lesions in brain systems from early trauma, abuse, neglect, or </a:t>
            </a:r>
            <a:r>
              <a:rPr lang="en-US" altLang="en-US" dirty="0" err="1">
                <a:ea typeface="ＭＳ Ｐゴシック" pitchFamily="34" charset="-128"/>
              </a:rPr>
              <a:t>undercare</a:t>
            </a:r>
            <a:endParaRPr lang="en-US" altLang="en-US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6696038E-2F1C-4EFE-8035-7186172B8D0D}"/>
              </a:ext>
            </a:extLst>
          </p:cNvPr>
          <p:cNvSpPr/>
          <p:nvPr/>
        </p:nvSpPr>
        <p:spPr>
          <a:xfrm>
            <a:off x="4419600" y="609600"/>
            <a:ext cx="5029200" cy="2697837"/>
          </a:xfrm>
          <a:prstGeom prst="irregularSeal2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Early Life Stress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undermines development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A24D6FE5-16A9-4615-AFA5-8143F61FB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950" y="6303962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Narvaez, 2014 </a:t>
            </a:r>
          </a:p>
        </p:txBody>
      </p:sp>
    </p:spTree>
    <p:extLst>
      <p:ext uri="{BB962C8B-B14F-4D97-AF65-F5344CB8AC3E}">
        <p14:creationId xmlns:p14="http://schemas.microsoft.com/office/powerpoint/2010/main" val="823666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6A2AFB1-8352-49C2-A4B5-8B0CFA1C1C60}"/>
              </a:ext>
            </a:extLst>
          </p:cNvPr>
          <p:cNvSpPr>
            <a:spLocks/>
          </p:cNvSpPr>
          <p:nvPr/>
        </p:nvSpPr>
        <p:spPr bwMode="auto">
          <a:xfrm rot="5133968">
            <a:off x="3391711" y="1320471"/>
            <a:ext cx="2503318" cy="1530858"/>
          </a:xfrm>
          <a:prstGeom prst="teardrop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27BBD20-AB48-4772-97AB-E544ED23E5C0}"/>
              </a:ext>
            </a:extLst>
          </p:cNvPr>
          <p:cNvSpPr>
            <a:spLocks/>
          </p:cNvSpPr>
          <p:nvPr/>
        </p:nvSpPr>
        <p:spPr bwMode="auto">
          <a:xfrm rot="17850086">
            <a:off x="4660577" y="1690401"/>
            <a:ext cx="2417267" cy="1740675"/>
          </a:xfrm>
          <a:prstGeom prst="ellipse">
            <a:avLst/>
          </a:prstGeom>
          <a:solidFill>
            <a:srgbClr val="4449A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61D61FC-6822-4D6F-9963-ED4ED0FB0752}"/>
              </a:ext>
            </a:extLst>
          </p:cNvPr>
          <p:cNvSpPr>
            <a:spLocks/>
          </p:cNvSpPr>
          <p:nvPr/>
        </p:nvSpPr>
        <p:spPr bwMode="auto">
          <a:xfrm rot="2137661">
            <a:off x="2066117" y="1862695"/>
            <a:ext cx="2489314" cy="165163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D8BBDCA-BFFA-4DE5-A233-9DF43075ACF3}"/>
              </a:ext>
            </a:extLst>
          </p:cNvPr>
          <p:cNvSpPr>
            <a:spLocks/>
          </p:cNvSpPr>
          <p:nvPr/>
        </p:nvSpPr>
        <p:spPr bwMode="auto">
          <a:xfrm>
            <a:off x="1347499" y="2953063"/>
            <a:ext cx="2407904" cy="152979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A7AC4AF-E57F-47BC-A0F7-FA431A93416A}"/>
              </a:ext>
            </a:extLst>
          </p:cNvPr>
          <p:cNvSpPr>
            <a:spLocks/>
          </p:cNvSpPr>
          <p:nvPr/>
        </p:nvSpPr>
        <p:spPr bwMode="auto">
          <a:xfrm>
            <a:off x="5144985" y="2610230"/>
            <a:ext cx="2559735" cy="164384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CE3C165-B888-4764-81D2-719EA84DE028}"/>
              </a:ext>
            </a:extLst>
          </p:cNvPr>
          <p:cNvSpPr>
            <a:spLocks/>
          </p:cNvSpPr>
          <p:nvPr/>
        </p:nvSpPr>
        <p:spPr bwMode="auto">
          <a:xfrm rot="554810">
            <a:off x="4954027" y="3825015"/>
            <a:ext cx="2544310" cy="1474707"/>
          </a:xfrm>
          <a:prstGeom prst="flowChartDelay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Freeform 5">
            <a:extLst>
              <a:ext uri="{FF2B5EF4-FFF2-40B4-BE49-F238E27FC236}">
                <a16:creationId xmlns:a16="http://schemas.microsoft.com/office/drawing/2014/main" id="{2981D692-BCC2-4700-8847-BB97BF43550B}"/>
              </a:ext>
            </a:extLst>
          </p:cNvPr>
          <p:cNvSpPr>
            <a:spLocks/>
          </p:cNvSpPr>
          <p:nvPr/>
        </p:nvSpPr>
        <p:spPr bwMode="auto">
          <a:xfrm rot="2239000">
            <a:off x="4212219" y="4791447"/>
            <a:ext cx="2446677" cy="16334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9991A54-6320-489F-AECC-E5BA8C32450A}"/>
              </a:ext>
            </a:extLst>
          </p:cNvPr>
          <p:cNvSpPr>
            <a:spLocks/>
          </p:cNvSpPr>
          <p:nvPr/>
        </p:nvSpPr>
        <p:spPr bwMode="auto">
          <a:xfrm rot="19545038">
            <a:off x="1903450" y="3940064"/>
            <a:ext cx="2825775" cy="16979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Sun 12">
            <a:extLst>
              <a:ext uri="{FF2B5EF4-FFF2-40B4-BE49-F238E27FC236}">
                <a16:creationId xmlns:a16="http://schemas.microsoft.com/office/drawing/2014/main" id="{2552BCFF-0D16-4E1E-BD2E-E7EBB215C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484" y="2563892"/>
            <a:ext cx="2550510" cy="2545657"/>
          </a:xfrm>
          <a:prstGeom prst="su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DCF8E0-5BBC-FA42-A988-77E0547ECB04}"/>
              </a:ext>
            </a:extLst>
          </p:cNvPr>
          <p:cNvSpPr>
            <a:spLocks/>
          </p:cNvSpPr>
          <p:nvPr/>
        </p:nvSpPr>
        <p:spPr bwMode="auto">
          <a:xfrm rot="309718">
            <a:off x="3288384" y="4656740"/>
            <a:ext cx="1392603" cy="20325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3BEC7F-4B0C-4D2B-96ED-853CC59F5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775" y="2865421"/>
            <a:ext cx="2047489" cy="20029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FEA6060-AF07-42C6-BDB3-EBEB0D9BE0D5}"/>
              </a:ext>
            </a:extLst>
          </p:cNvPr>
          <p:cNvSpPr txBox="1"/>
          <p:nvPr/>
        </p:nvSpPr>
        <p:spPr>
          <a:xfrm>
            <a:off x="3783271" y="3287504"/>
            <a:ext cx="1741182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Evolved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Nest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ECFB19C-11E2-4A92-90F7-3C815A48B41B}"/>
              </a:ext>
            </a:extLst>
          </p:cNvPr>
          <p:cNvSpPr txBox="1"/>
          <p:nvPr/>
        </p:nvSpPr>
        <p:spPr>
          <a:xfrm rot="19468956">
            <a:off x="2164094" y="4591263"/>
            <a:ext cx="1629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6-Allomothers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3DD5821-935F-4A94-A414-2C913D0C1428}"/>
              </a:ext>
            </a:extLst>
          </p:cNvPr>
          <p:cNvSpPr txBox="1"/>
          <p:nvPr/>
        </p:nvSpPr>
        <p:spPr>
          <a:xfrm>
            <a:off x="5154565" y="1895571"/>
            <a:ext cx="1605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1-Soothing Perinatal Experiences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435FFE-6FD5-4797-B663-813CFBAA4E98}"/>
              </a:ext>
            </a:extLst>
          </p:cNvPr>
          <p:cNvSpPr txBox="1"/>
          <p:nvPr/>
        </p:nvSpPr>
        <p:spPr>
          <a:xfrm>
            <a:off x="3317390" y="5162579"/>
            <a:ext cx="1369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5-Self-Directed Social Play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5DDA3B4-2A82-44E9-8139-C762DD30ABC4}"/>
              </a:ext>
            </a:extLst>
          </p:cNvPr>
          <p:cNvSpPr txBox="1"/>
          <p:nvPr/>
        </p:nvSpPr>
        <p:spPr>
          <a:xfrm>
            <a:off x="2535041" y="2173622"/>
            <a:ext cx="13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8-Nature Connection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FEC6197-20C0-44E3-9285-488EEA96DE67}"/>
              </a:ext>
            </a:extLst>
          </p:cNvPr>
          <p:cNvSpPr txBox="1"/>
          <p:nvPr/>
        </p:nvSpPr>
        <p:spPr>
          <a:xfrm>
            <a:off x="1606934" y="3328838"/>
            <a:ext cx="1710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7-Responsive Relationships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F0A12E4-88C4-494B-A077-FA7B0EEBD46F}"/>
              </a:ext>
            </a:extLst>
          </p:cNvPr>
          <p:cNvSpPr txBox="1"/>
          <p:nvPr/>
        </p:nvSpPr>
        <p:spPr>
          <a:xfrm rot="812817">
            <a:off x="5694255" y="3091051"/>
            <a:ext cx="182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2-On-Request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Breastfeeding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A3D224D-9DCB-4446-9E70-121F379895AB}"/>
              </a:ext>
            </a:extLst>
          </p:cNvPr>
          <p:cNvSpPr txBox="1"/>
          <p:nvPr/>
        </p:nvSpPr>
        <p:spPr>
          <a:xfrm>
            <a:off x="4622970" y="5359503"/>
            <a:ext cx="1715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4-Positive Climate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9EB40-004C-9545-A512-8950062BB2C6}"/>
              </a:ext>
            </a:extLst>
          </p:cNvPr>
          <p:cNvSpPr txBox="1"/>
          <p:nvPr/>
        </p:nvSpPr>
        <p:spPr>
          <a:xfrm>
            <a:off x="3911574" y="1533423"/>
            <a:ext cx="13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9-Healing Practices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8D2CC3-B393-4220-83F1-B0531E1647A1}"/>
              </a:ext>
            </a:extLst>
          </p:cNvPr>
          <p:cNvSpPr txBox="1"/>
          <p:nvPr/>
        </p:nvSpPr>
        <p:spPr>
          <a:xfrm rot="645026">
            <a:off x="5612227" y="4117583"/>
            <a:ext cx="1775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3-Positive,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moving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(no negative) touch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2F325F-3389-40CB-8ADF-2EBCFF178F2B}"/>
              </a:ext>
            </a:extLst>
          </p:cNvPr>
          <p:cNvSpPr/>
          <p:nvPr/>
        </p:nvSpPr>
        <p:spPr>
          <a:xfrm>
            <a:off x="5154565" y="1556740"/>
            <a:ext cx="1910856" cy="12996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71732CAD-6502-482D-B1D9-8A078122F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564" y="6321623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90564CB-E224-47D0-9BB0-E864E6A5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7132"/>
            <a:ext cx="9191624" cy="56472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Arial Narrow" panose="020B0606020202030204" pitchFamily="34" charset="0"/>
                <a:cs typeface="AngsanaUPC" panose="02020603050405020304" pitchFamily="18" charset="-34"/>
              </a:rPr>
              <a:t>The Evolved Nest Provides Wellness Informed  Care</a:t>
            </a:r>
          </a:p>
        </p:txBody>
      </p:sp>
    </p:spTree>
    <p:extLst>
      <p:ext uri="{BB962C8B-B14F-4D97-AF65-F5344CB8AC3E}">
        <p14:creationId xmlns:p14="http://schemas.microsoft.com/office/powerpoint/2010/main" val="332813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3819907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439773-177F-49E1-B0A5-4AB828D0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04" y="857250"/>
            <a:ext cx="3563599" cy="4636008"/>
          </a:xfrm>
        </p:spPr>
        <p:txBody>
          <a:bodyPr>
            <a:normAutofit/>
          </a:bodyPr>
          <a:lstStyle/>
          <a:p>
            <a:r>
              <a:rPr lang="en-US" sz="4950" b="1" dirty="0">
                <a:solidFill>
                  <a:schemeClr val="bg1"/>
                </a:solidFill>
              </a:rPr>
              <a:t>Early Life Stress and Inflammation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50F00B8-A9F4-4C33-B8AD-262F5A65F4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8419768"/>
              </p:ext>
            </p:extLst>
          </p:nvPr>
        </p:nvGraphicFramePr>
        <p:xfrm>
          <a:off x="4101292" y="857250"/>
          <a:ext cx="4899904" cy="4859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96A3108-5E2A-4EF7-BAC9-2C273FBB5D81}"/>
              </a:ext>
            </a:extLst>
          </p:cNvPr>
          <p:cNvSpPr txBox="1"/>
          <p:nvPr/>
        </p:nvSpPr>
        <p:spPr>
          <a:xfrm>
            <a:off x="5947228" y="6182467"/>
            <a:ext cx="465804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Danese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&amp; Lewis, 2017, McEwen, 2019</a:t>
            </a:r>
          </a:p>
        </p:txBody>
      </p:sp>
    </p:spTree>
    <p:extLst>
      <p:ext uri="{BB962C8B-B14F-4D97-AF65-F5344CB8AC3E}">
        <p14:creationId xmlns:p14="http://schemas.microsoft.com/office/powerpoint/2010/main" val="1167691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What happens </a:t>
            </a:r>
            <a:r>
              <a:rPr lang="en-US" b="1" dirty="0">
                <a:latin typeface="+mn-lt"/>
              </a:rPr>
              <a:t>psychologically</a:t>
            </a:r>
            <a:r>
              <a:rPr lang="en-US" dirty="0">
                <a:latin typeface="+mn-lt"/>
              </a:rPr>
              <a:t> when early needs are ignored?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458200" cy="4525963"/>
          </a:xfrm>
        </p:spPr>
        <p:txBody>
          <a:bodyPr/>
          <a:lstStyle/>
          <a:p>
            <a:r>
              <a:rPr lang="en-US" sz="3600" dirty="0"/>
              <a:t>Distrust of own body</a:t>
            </a:r>
          </a:p>
          <a:p>
            <a:r>
              <a:rPr lang="en-US" sz="3600" dirty="0"/>
              <a:t>Impaired sense of self</a:t>
            </a:r>
          </a:p>
          <a:p>
            <a:r>
              <a:rPr lang="en-US" sz="3600" dirty="0"/>
              <a:t>Living AGAINST instead of WITH others </a:t>
            </a:r>
          </a:p>
          <a:p>
            <a:r>
              <a:rPr lang="en-US" sz="3600" dirty="0"/>
              <a:t>Socially disagreeable (oppositional or withdrawing)</a:t>
            </a:r>
          </a:p>
          <a:p>
            <a:r>
              <a:rPr lang="en-US" sz="3600" dirty="0"/>
              <a:t>Distrust of others -&gt; anxiety, cynicism, demonization</a:t>
            </a:r>
          </a:p>
          <a:p>
            <a:pPr marL="0" indent="0">
              <a:buNone/>
            </a:pPr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5E551F69-66C3-4127-B930-99A50EBAF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8279" y="6215875"/>
            <a:ext cx="11858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Narvaez, 2014 </a:t>
            </a:r>
          </a:p>
        </p:txBody>
      </p:sp>
    </p:spTree>
    <p:extLst>
      <p:ext uri="{BB962C8B-B14F-4D97-AF65-F5344CB8AC3E}">
        <p14:creationId xmlns:p14="http://schemas.microsoft.com/office/powerpoint/2010/main" val="3498878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79996" y="924513"/>
            <a:ext cx="1929006" cy="766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188585" y="238858"/>
            <a:ext cx="2547560" cy="52987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effectLst/>
                <a:latin typeface="Times New Roman"/>
                <a:ea typeface="Calibri"/>
                <a:cs typeface="Times New Roman"/>
              </a:rPr>
              <a:t>Top-down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effectLst/>
                <a:latin typeface="Times New Roman"/>
                <a:ea typeface="Calibri"/>
                <a:cs typeface="Times New Roman"/>
              </a:rPr>
              <a:t>Shifting</a:t>
            </a:r>
            <a:endParaRPr lang="en-US" b="1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608354" y="991252"/>
            <a:ext cx="1796170" cy="3866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00B0F0"/>
                </a:solidFill>
                <a:effectLst/>
                <a:latin typeface="Times New Roman"/>
                <a:ea typeface="Calibri"/>
                <a:cs typeface="Times New Roman"/>
              </a:rPr>
              <a:t>Conceptual Framing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608354" y="4555386"/>
            <a:ext cx="1927294" cy="6889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2000" b="1" dirty="0" err="1">
                <a:solidFill>
                  <a:srgbClr val="00B0F0"/>
                </a:solidFill>
                <a:effectLst/>
                <a:latin typeface="Times New Roman"/>
                <a:ea typeface="Calibri"/>
                <a:cs typeface="Times New Roman"/>
              </a:rPr>
              <a:t>Neuroception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>
                <a:solidFill>
                  <a:srgbClr val="00B0F0"/>
                </a:solidFill>
                <a:effectLst/>
                <a:latin typeface="Times New Roman"/>
                <a:ea typeface="Calibri"/>
                <a:cs typeface="Times New Roman"/>
              </a:rPr>
              <a:t>(</a:t>
            </a:r>
            <a:r>
              <a:rPr lang="en-US" b="1" i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safety or threat)</a:t>
            </a:r>
            <a:endParaRPr lang="en-US" b="1" i="1" dirty="0">
              <a:solidFill>
                <a:srgbClr val="00B0F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018682" y="2682875"/>
            <a:ext cx="1325562" cy="708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/>
                <a:ea typeface="Calibri"/>
                <a:cs typeface="Times New Roman"/>
              </a:rPr>
              <a:t>Safety (defense)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95327" y="2740514"/>
            <a:ext cx="1965960" cy="4718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/>
                <a:ea typeface="Calibri"/>
                <a:cs typeface="Times New Roman"/>
              </a:rPr>
              <a:t>Engagement (attunement)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777835" y="5407706"/>
            <a:ext cx="1369060" cy="48958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effectLst/>
                <a:latin typeface="Times New Roman"/>
                <a:ea typeface="Calibri"/>
                <a:cs typeface="Times New Roman"/>
              </a:rPr>
              <a:t>Bottom-up Shifting</a:t>
            </a:r>
            <a:endParaRPr lang="en-US" b="1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6497006" y="4100048"/>
            <a:ext cx="2588578" cy="9010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effectLst/>
                <a:latin typeface="Times New Roman"/>
                <a:ea typeface="Calibri"/>
                <a:cs typeface="Times New Roman"/>
              </a:rPr>
              <a:t>Mobilized:</a:t>
            </a: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 Fight-Flight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effectLst/>
                <a:latin typeface="Times New Roman"/>
                <a:ea typeface="Calibri"/>
                <a:cs typeface="Times New Roman"/>
              </a:rPr>
              <a:t>Immobilized</a:t>
            </a: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: Freeze-Faint (hide)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04799" y="4075226"/>
            <a:ext cx="2342197" cy="688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Approach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Reward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Social Reading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Meaning- making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219286" y="2941498"/>
            <a:ext cx="990513" cy="36957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Times New Roman"/>
                <a:ea typeface="Calibri"/>
                <a:cs typeface="Times New Roman"/>
              </a:rPr>
              <a:t>“Safe”</a:t>
            </a:r>
            <a:endParaRPr lang="en-US" sz="1200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794712" y="2951658"/>
            <a:ext cx="1325880" cy="3594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Times New Roman"/>
                <a:ea typeface="Calibri"/>
                <a:cs typeface="Times New Roman"/>
              </a:rPr>
              <a:t>“Unsafe”</a:t>
            </a:r>
            <a:endParaRPr lang="en-US" sz="1200" dirty="0">
              <a:effectLst/>
              <a:latin typeface="Times New Roman"/>
              <a:ea typeface="Calibri"/>
              <a:cs typeface="Times New Roman"/>
            </a:endParaRP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 flipV="1">
            <a:off x="3579996" y="3493691"/>
            <a:ext cx="28358" cy="105998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5534900" y="3566529"/>
            <a:ext cx="748" cy="98714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2689883" y="3194306"/>
            <a:ext cx="691648" cy="551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6037819" y="3142835"/>
            <a:ext cx="543956" cy="994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3591771" y="1690689"/>
            <a:ext cx="1" cy="97199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5509002" y="1707340"/>
            <a:ext cx="16569" cy="9249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xplosion 2 22"/>
          <p:cNvSpPr/>
          <p:nvPr/>
        </p:nvSpPr>
        <p:spPr>
          <a:xfrm rot="21389349">
            <a:off x="6416127" y="2187759"/>
            <a:ext cx="2684145" cy="1845150"/>
          </a:xfrm>
          <a:prstGeom prst="irregularSeal2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84456" y="2430705"/>
            <a:ext cx="2250757" cy="150815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91189B-CE4E-4B48-8D05-3D96848B6574}"/>
              </a:ext>
            </a:extLst>
          </p:cNvPr>
          <p:cNvSpPr txBox="1"/>
          <p:nvPr/>
        </p:nvSpPr>
        <p:spPr>
          <a:xfrm>
            <a:off x="489657" y="448898"/>
            <a:ext cx="1715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each social situation…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E627DE-CE7C-4F70-BA53-7B3CCF63E80A}"/>
              </a:ext>
            </a:extLst>
          </p:cNvPr>
          <p:cNvSpPr/>
          <p:nvPr/>
        </p:nvSpPr>
        <p:spPr>
          <a:xfrm>
            <a:off x="5046377" y="-76200"/>
            <a:ext cx="4084659" cy="6934200"/>
          </a:xfrm>
          <a:prstGeom prst="rect">
            <a:avLst/>
          </a:prstGeom>
          <a:solidFill>
            <a:schemeClr val="accent2">
              <a:lumMod val="60000"/>
              <a:lumOff val="40000"/>
              <a:alpha val="32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E4F87318-06B1-4337-B449-777A19874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167" y="6550223"/>
            <a:ext cx="3429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Narvaez, 2014, based on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Porges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2011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4D226-0BAC-409A-A83A-7CFEF7C1FBDA}"/>
              </a:ext>
            </a:extLst>
          </p:cNvPr>
          <p:cNvSpPr txBox="1"/>
          <p:nvPr/>
        </p:nvSpPr>
        <p:spPr>
          <a:xfrm>
            <a:off x="310571" y="5528992"/>
            <a:ext cx="2150716" cy="880110"/>
          </a:xfrm>
          <a:prstGeom prst="hear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Open to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7FB7C2-81E2-4A97-8C5F-6D608DEE1F3A}"/>
              </a:ext>
            </a:extLst>
          </p:cNvPr>
          <p:cNvSpPr txBox="1"/>
          <p:nvPr/>
        </p:nvSpPr>
        <p:spPr>
          <a:xfrm>
            <a:off x="7121381" y="5197239"/>
            <a:ext cx="1414259" cy="1349633"/>
          </a:xfrm>
          <a:prstGeom prst="frame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Bracing against life</a:t>
            </a:r>
          </a:p>
        </p:txBody>
      </p:sp>
    </p:spTree>
    <p:extLst>
      <p:ext uri="{BB962C8B-B14F-4D97-AF65-F5344CB8AC3E}">
        <p14:creationId xmlns:p14="http://schemas.microsoft.com/office/powerpoint/2010/main" val="3583010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Graphic 8" descr="Bar chart">
            <a:extLst>
              <a:ext uri="{FF2B5EF4-FFF2-40B4-BE49-F238E27FC236}">
                <a16:creationId xmlns:a16="http://schemas.microsoft.com/office/drawing/2014/main" id="{709EA21A-B57D-4D49-8E5A-44FDCEC57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8908" y="1842866"/>
            <a:ext cx="2842491" cy="2842491"/>
          </a:xfrm>
          <a:prstGeom prst="rect">
            <a:avLst/>
          </a:prstGeom>
        </p:spPr>
      </p:pic>
      <p:sp>
        <p:nvSpPr>
          <p:cNvPr id="22" name="Freeform 3">
            <a:extLst>
              <a:ext uri="{FF2B5EF4-FFF2-40B4-BE49-F238E27FC236}">
                <a16:creationId xmlns:a16="http://schemas.microsoft.com/office/drawing/2014/main" id="{97FCB4AC-74E0-4CC3-95D6-E6158D6EC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7101525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5C4527E1-0008-421A-B31C-AEA4C2A6A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058538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CE4E74-4B58-4B2F-B969-78F9F49EB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600325"/>
            <a:ext cx="3711321" cy="26512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4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Empirical Data </a:t>
            </a:r>
            <a:br>
              <a:rPr lang="en-US" sz="4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from our Lab: </a:t>
            </a:r>
            <a:br>
              <a:rPr lang="en-US" sz="4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3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Child and Adult</a:t>
            </a:r>
            <a:br>
              <a:rPr lang="en-US" sz="4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3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6792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8F1A0F-F035-4E65-9BA0-1636CE90A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12" y="2382742"/>
            <a:ext cx="2409937" cy="374888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What Evolved Nest variables at 12 months predict Child Self-Control at 4 years of age?</a:t>
            </a:r>
            <a:br>
              <a:rPr lang="en-US" sz="3000" b="1" dirty="0">
                <a:solidFill>
                  <a:schemeClr val="bg1"/>
                </a:solidFill>
              </a:rPr>
            </a:br>
            <a:br>
              <a:rPr lang="en-US" sz="3000" b="1" dirty="0">
                <a:solidFill>
                  <a:schemeClr val="bg1"/>
                </a:solidFill>
              </a:rPr>
            </a:br>
            <a:br>
              <a:rPr lang="en-US" sz="3000" b="1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Tarsha, M.S., </a:t>
            </a:r>
            <a:r>
              <a:rPr lang="en-US" sz="1800" dirty="0" err="1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Kurth</a:t>
            </a:r>
            <a:r>
              <a:rPr lang="en-US" sz="18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, A., Cheng, Y., Gleason, T., &amp; Narvaez, D. (April, 2021). </a:t>
            </a:r>
            <a:r>
              <a:rPr lang="en-US" sz="1800" i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Predicting child self-regulation at 4 and 6 years by first year Evolved Developmental Niche experience</a:t>
            </a:r>
            <a:r>
              <a:rPr lang="en-US" sz="18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. Society for Research in Child Development annual meeting.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b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DA796-F9C7-4CF5-A72F-4AC9044A7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4" y="586855"/>
            <a:ext cx="5402956" cy="626100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52 Variables that Measured EDN components at 12 months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Machine Learning Statistical Technique to investigate what variable most strongly related to child Inhibitory Self-Control 3 years later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(Lasso-SEM using the R package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RegSem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Jacobucci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2020)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Results: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Breastfeeding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Touch behavior: negative; positive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Companionship parenting: sing 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maternal sensitivity</a:t>
            </a:r>
          </a:p>
          <a:p>
            <a:pPr lvl="1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Alloparenting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variables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We put these in a model to test of these EDN variables, which were the strongest predictors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352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E0CFC282-F166-4A5B-8FFA-47DD307E3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7328" y="3717495"/>
            <a:ext cx="1597631" cy="12418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500" b="1" dirty="0">
                <a:solidFill>
                  <a:schemeClr val="tx1"/>
                </a:solidFill>
              </a:rPr>
              <a:t>Inhibitory Self-Control at 4 years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E8E959-0443-4D5F-9661-DDB35399D521}"/>
              </a:ext>
            </a:extLst>
          </p:cNvPr>
          <p:cNvSpPr/>
          <p:nvPr/>
        </p:nvSpPr>
        <p:spPr>
          <a:xfrm>
            <a:off x="636045" y="5752380"/>
            <a:ext cx="1701662" cy="3750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Alloparents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D0C64C-CD3E-44B1-B0AD-671CE71D62C7}"/>
              </a:ext>
            </a:extLst>
          </p:cNvPr>
          <p:cNvSpPr/>
          <p:nvPr/>
        </p:nvSpPr>
        <p:spPr>
          <a:xfrm>
            <a:off x="634004" y="2443946"/>
            <a:ext cx="1701662" cy="3750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 Touch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0147B2-418E-42BB-A68A-1437088EA8F7}"/>
              </a:ext>
            </a:extLst>
          </p:cNvPr>
          <p:cNvSpPr/>
          <p:nvPr/>
        </p:nvSpPr>
        <p:spPr>
          <a:xfrm>
            <a:off x="634004" y="3164177"/>
            <a:ext cx="1701662" cy="3750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 Touch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B9208F-D041-4AF8-8D85-34D554DA8F40}"/>
              </a:ext>
            </a:extLst>
          </p:cNvPr>
          <p:cNvSpPr/>
          <p:nvPr/>
        </p:nvSpPr>
        <p:spPr>
          <a:xfrm>
            <a:off x="634004" y="3753464"/>
            <a:ext cx="1701662" cy="3750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Breastfeeding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0DA836-C83C-4347-A181-3CB04906DF2E}"/>
              </a:ext>
            </a:extLst>
          </p:cNvPr>
          <p:cNvSpPr/>
          <p:nvPr/>
        </p:nvSpPr>
        <p:spPr>
          <a:xfrm>
            <a:off x="634004" y="4473695"/>
            <a:ext cx="1701662" cy="3750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Companionship Caregiving (Sing)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B2B217-5762-40F7-8B4D-51D70707E316}"/>
              </a:ext>
            </a:extLst>
          </p:cNvPr>
          <p:cNvSpPr/>
          <p:nvPr/>
        </p:nvSpPr>
        <p:spPr>
          <a:xfrm>
            <a:off x="636045" y="5081041"/>
            <a:ext cx="1701662" cy="3750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1AB59E-9653-4974-B18E-6E059892A2BD}"/>
              </a:ext>
            </a:extLst>
          </p:cNvPr>
          <p:cNvCxnSpPr>
            <a:cxnSpLocks/>
            <a:stCxn id="12" idx="3"/>
            <a:endCxn id="5" idx="2"/>
          </p:cNvCxnSpPr>
          <p:nvPr/>
        </p:nvCxnSpPr>
        <p:spPr>
          <a:xfrm>
            <a:off x="2335666" y="3940977"/>
            <a:ext cx="1701662" cy="3974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D03A475-DD53-4246-889D-55C6B3584D34}"/>
              </a:ext>
            </a:extLst>
          </p:cNvPr>
          <p:cNvCxnSpPr>
            <a:cxnSpLocks/>
            <a:stCxn id="13" idx="3"/>
            <a:endCxn id="5" idx="2"/>
          </p:cNvCxnSpPr>
          <p:nvPr/>
        </p:nvCxnSpPr>
        <p:spPr>
          <a:xfrm flipV="1">
            <a:off x="2335666" y="4338406"/>
            <a:ext cx="1701662" cy="3228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E2D4952-D499-4D3F-A45C-9041A836AD81}"/>
              </a:ext>
            </a:extLst>
          </p:cNvPr>
          <p:cNvCxnSpPr>
            <a:cxnSpLocks/>
            <a:stCxn id="10" idx="3"/>
            <a:endCxn id="5" idx="2"/>
          </p:cNvCxnSpPr>
          <p:nvPr/>
        </p:nvCxnSpPr>
        <p:spPr>
          <a:xfrm>
            <a:off x="2335666" y="2631459"/>
            <a:ext cx="1701662" cy="17069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ACA71FD-F179-40E9-A91E-0E56B743F6D0}"/>
              </a:ext>
            </a:extLst>
          </p:cNvPr>
          <p:cNvCxnSpPr>
            <a:cxnSpLocks/>
            <a:stCxn id="11" idx="3"/>
            <a:endCxn id="5" idx="2"/>
          </p:cNvCxnSpPr>
          <p:nvPr/>
        </p:nvCxnSpPr>
        <p:spPr>
          <a:xfrm>
            <a:off x="2335666" y="3351690"/>
            <a:ext cx="1701662" cy="9867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5DD74C8-D652-400A-9CED-50EB9031888A}"/>
              </a:ext>
            </a:extLst>
          </p:cNvPr>
          <p:cNvCxnSpPr>
            <a:cxnSpLocks/>
            <a:stCxn id="14" idx="3"/>
            <a:endCxn id="5" idx="2"/>
          </p:cNvCxnSpPr>
          <p:nvPr/>
        </p:nvCxnSpPr>
        <p:spPr>
          <a:xfrm flipV="1">
            <a:off x="2337707" y="4338406"/>
            <a:ext cx="1699621" cy="9301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A0CCF59-7280-4811-A6EE-8F6B5D74475C}"/>
              </a:ext>
            </a:extLst>
          </p:cNvPr>
          <p:cNvCxnSpPr>
            <a:cxnSpLocks/>
            <a:stCxn id="9" idx="3"/>
            <a:endCxn id="5" idx="2"/>
          </p:cNvCxnSpPr>
          <p:nvPr/>
        </p:nvCxnSpPr>
        <p:spPr>
          <a:xfrm flipV="1">
            <a:off x="2337707" y="4338406"/>
            <a:ext cx="1699621" cy="16014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AD38040F-8BAD-498F-8756-6A5BE88A4480}"/>
              </a:ext>
            </a:extLst>
          </p:cNvPr>
          <p:cNvSpPr/>
          <p:nvPr/>
        </p:nvSpPr>
        <p:spPr>
          <a:xfrm>
            <a:off x="7210847" y="2720594"/>
            <a:ext cx="1701662" cy="3750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Internalized Conduct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FCC7814-000A-4049-811C-8AFEF537EEA2}"/>
              </a:ext>
            </a:extLst>
          </p:cNvPr>
          <p:cNvSpPr/>
          <p:nvPr/>
        </p:nvSpPr>
        <p:spPr>
          <a:xfrm>
            <a:off x="7210847" y="3565951"/>
            <a:ext cx="1701662" cy="3750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Inhibitory Control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FD0FC07-58E4-4C36-BF30-6EE9A3620D74}"/>
              </a:ext>
            </a:extLst>
          </p:cNvPr>
          <p:cNvSpPr/>
          <p:nvPr/>
        </p:nvSpPr>
        <p:spPr>
          <a:xfrm>
            <a:off x="7210848" y="4423197"/>
            <a:ext cx="1701662" cy="3750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Head/Toes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34D36E5-E29B-460F-B997-9625B31019E3}"/>
              </a:ext>
            </a:extLst>
          </p:cNvPr>
          <p:cNvSpPr/>
          <p:nvPr/>
        </p:nvSpPr>
        <p:spPr>
          <a:xfrm>
            <a:off x="7143736" y="5456067"/>
            <a:ext cx="1701662" cy="3750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 Gifts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6E6BD6C-B41E-48CC-B412-CB93E251D713}"/>
              </a:ext>
            </a:extLst>
          </p:cNvPr>
          <p:cNvCxnSpPr>
            <a:cxnSpLocks/>
            <a:stCxn id="5" idx="6"/>
            <a:endCxn id="74" idx="1"/>
          </p:cNvCxnSpPr>
          <p:nvPr/>
        </p:nvCxnSpPr>
        <p:spPr>
          <a:xfrm>
            <a:off x="5634959" y="4338406"/>
            <a:ext cx="1508777" cy="13051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277AE73-B5AF-4F8C-8F44-D58564BE9E46}"/>
              </a:ext>
            </a:extLst>
          </p:cNvPr>
          <p:cNvCxnSpPr>
            <a:cxnSpLocks/>
            <a:stCxn id="5" idx="6"/>
            <a:endCxn id="73" idx="1"/>
          </p:cNvCxnSpPr>
          <p:nvPr/>
        </p:nvCxnSpPr>
        <p:spPr>
          <a:xfrm>
            <a:off x="5634959" y="4338406"/>
            <a:ext cx="1575889" cy="2723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C7FDC53-1B2A-4DEC-BFE1-F426C87D44C1}"/>
              </a:ext>
            </a:extLst>
          </p:cNvPr>
          <p:cNvCxnSpPr>
            <a:cxnSpLocks/>
            <a:stCxn id="5" idx="6"/>
            <a:endCxn id="72" idx="1"/>
          </p:cNvCxnSpPr>
          <p:nvPr/>
        </p:nvCxnSpPr>
        <p:spPr>
          <a:xfrm flipV="1">
            <a:off x="5634959" y="3753464"/>
            <a:ext cx="1575888" cy="5849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F07A596-0C56-4424-9119-DA6ED9EB0A92}"/>
              </a:ext>
            </a:extLst>
          </p:cNvPr>
          <p:cNvCxnSpPr>
            <a:cxnSpLocks/>
            <a:stCxn id="5" idx="6"/>
            <a:endCxn id="71" idx="1"/>
          </p:cNvCxnSpPr>
          <p:nvPr/>
        </p:nvCxnSpPr>
        <p:spPr>
          <a:xfrm flipV="1">
            <a:off x="5634959" y="2908107"/>
            <a:ext cx="1575888" cy="14302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AC4D64C-B2C8-4520-8F6B-F19ACC6BC851}"/>
              </a:ext>
            </a:extLst>
          </p:cNvPr>
          <p:cNvSpPr txBox="1"/>
          <p:nvPr/>
        </p:nvSpPr>
        <p:spPr>
          <a:xfrm>
            <a:off x="636045" y="6142174"/>
            <a:ext cx="24512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is saturated.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3E8EEC-C154-47E2-B088-FEFF81C63A4E}"/>
              </a:ext>
            </a:extLst>
          </p:cNvPr>
          <p:cNvSpPr txBox="1"/>
          <p:nvPr/>
        </p:nvSpPr>
        <p:spPr>
          <a:xfrm>
            <a:off x="333722" y="2028579"/>
            <a:ext cx="21498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Month EDN Variables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E64C72-6E70-41DA-B1DA-30565DA7E9FA}"/>
              </a:ext>
            </a:extLst>
          </p:cNvPr>
          <p:cNvSpPr txBox="1"/>
          <p:nvPr/>
        </p:nvSpPr>
        <p:spPr>
          <a:xfrm>
            <a:off x="6808336" y="2141401"/>
            <a:ext cx="21498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Year Variables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7CABDA0-B5C6-48A9-9A76-EF66AF280ECC}"/>
              </a:ext>
            </a:extLst>
          </p:cNvPr>
          <p:cNvSpPr txBox="1"/>
          <p:nvPr/>
        </p:nvSpPr>
        <p:spPr>
          <a:xfrm>
            <a:off x="676397" y="266186"/>
            <a:ext cx="75668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Breastfeeding, Play and Alloparents at 12 months were the strongest predictors of Child Inhibitory Self-Control at 4 years of age</a:t>
            </a:r>
          </a:p>
        </p:txBody>
      </p:sp>
    </p:spTree>
    <p:extLst>
      <p:ext uri="{BB962C8B-B14F-4D97-AF65-F5344CB8AC3E}">
        <p14:creationId xmlns:p14="http://schemas.microsoft.com/office/powerpoint/2010/main" val="2848185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35BDA9-1FD0-473B-A269-63A54F18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How does Play influence child vagal tone in 6 year </a:t>
            </a:r>
            <a:r>
              <a:rPr lang="en-US" sz="3200" dirty="0" err="1">
                <a:solidFill>
                  <a:srgbClr val="FFFFFF"/>
                </a:solidFill>
              </a:rPr>
              <a:t>olds</a:t>
            </a:r>
            <a:r>
              <a:rPr lang="en-US" sz="32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7E4CA-1409-49E6-AB35-CF9479499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699" y="2318197"/>
            <a:ext cx="7421963" cy="4023880"/>
          </a:xfrm>
        </p:spPr>
        <p:txBody>
          <a:bodyPr anchor="ctr">
            <a:normAutofit/>
          </a:bodyPr>
          <a:lstStyle/>
          <a:p>
            <a:r>
              <a:rPr lang="en-US" dirty="0"/>
              <a:t>Measured amount of play in the last week (maternal report)</a:t>
            </a:r>
          </a:p>
          <a:p>
            <a:r>
              <a:rPr lang="en-US" dirty="0"/>
              <a:t>Assessed child vagal tone during three tasks: baseline, stress and recovery condition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400" dirty="0"/>
              <a:t>Gleason, T., Tarsha, M. S., Woodbury, R., </a:t>
            </a:r>
            <a:r>
              <a:rPr lang="en-US" sz="1400" dirty="0" err="1"/>
              <a:t>Kurth</a:t>
            </a:r>
            <a:r>
              <a:rPr lang="en-US" sz="1400" dirty="0"/>
              <a:t>, A., </a:t>
            </a:r>
            <a:r>
              <a:rPr lang="en-US" sz="1400" dirty="0" err="1"/>
              <a:t>Kaikhosroshvili</a:t>
            </a:r>
            <a:r>
              <a:rPr lang="en-US" sz="1400" dirty="0"/>
              <a:t>, K., &amp; Narvaez, D. (in press). </a:t>
            </a:r>
            <a:r>
              <a:rPr lang="en-US" sz="1400" i="1" dirty="0"/>
              <a:t>Developmental Psychobiology</a:t>
            </a:r>
          </a:p>
        </p:txBody>
      </p:sp>
    </p:spTree>
    <p:extLst>
      <p:ext uri="{BB962C8B-B14F-4D97-AF65-F5344CB8AC3E}">
        <p14:creationId xmlns:p14="http://schemas.microsoft.com/office/powerpoint/2010/main" val="1539870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28B44F-1172-42BE-BD43-12F477169DA2}"/>
              </a:ext>
            </a:extLst>
          </p:cNvPr>
          <p:cNvSpPr/>
          <p:nvPr/>
        </p:nvSpPr>
        <p:spPr>
          <a:xfrm>
            <a:off x="7372326" y="1700520"/>
            <a:ext cx="1367787" cy="896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RSA Baseline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9E1ECA5-2C14-48C6-A0ED-75CF387275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6812" y="3372299"/>
            <a:ext cx="1433302" cy="896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RSA Stress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EFE83-BFD2-4909-8F64-D0666EEC424C}"/>
              </a:ext>
            </a:extLst>
          </p:cNvPr>
          <p:cNvSpPr/>
          <p:nvPr/>
        </p:nvSpPr>
        <p:spPr>
          <a:xfrm>
            <a:off x="7366008" y="4855968"/>
            <a:ext cx="1433302" cy="8961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RSA Recovery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E3C8155-0BB8-420C-A704-0AB7FB231318}"/>
              </a:ext>
            </a:extLst>
          </p:cNvPr>
          <p:cNvSpPr/>
          <p:nvPr/>
        </p:nvSpPr>
        <p:spPr>
          <a:xfrm>
            <a:off x="3627468" y="2014011"/>
            <a:ext cx="1550717" cy="142991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Tonic Vagal Tone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A46C5FA-E155-41FA-9C5F-46B45F9748B0}"/>
              </a:ext>
            </a:extLst>
          </p:cNvPr>
          <p:cNvSpPr/>
          <p:nvPr/>
        </p:nvSpPr>
        <p:spPr>
          <a:xfrm>
            <a:off x="3506598" y="4071814"/>
            <a:ext cx="1699751" cy="14831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Phasic Vagal Regulation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0BA6D4-1AB7-415D-BB3A-F2E630A52F14}"/>
              </a:ext>
            </a:extLst>
          </p:cNvPr>
          <p:cNvSpPr/>
          <p:nvPr/>
        </p:nvSpPr>
        <p:spPr>
          <a:xfrm>
            <a:off x="454343" y="3073468"/>
            <a:ext cx="1638077" cy="10933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BB26A7-53B5-4D3A-87CA-8EEDE90B3706}"/>
              </a:ext>
            </a:extLst>
          </p:cNvPr>
          <p:cNvCxnSpPr>
            <a:cxnSpLocks/>
            <a:stCxn id="9" idx="6"/>
            <a:endCxn id="8" idx="1"/>
          </p:cNvCxnSpPr>
          <p:nvPr/>
        </p:nvCxnSpPr>
        <p:spPr>
          <a:xfrm>
            <a:off x="5178185" y="2728967"/>
            <a:ext cx="2187823" cy="25750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34F4EDF-79B0-4030-B7CB-6692437A46CD}"/>
              </a:ext>
            </a:extLst>
          </p:cNvPr>
          <p:cNvCxnSpPr>
            <a:cxnSpLocks/>
            <a:stCxn id="9" idx="6"/>
            <a:endCxn id="7" idx="1"/>
          </p:cNvCxnSpPr>
          <p:nvPr/>
        </p:nvCxnSpPr>
        <p:spPr>
          <a:xfrm>
            <a:off x="5178185" y="2728967"/>
            <a:ext cx="2128627" cy="10914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D76EF8E-3C58-4D14-B404-7C7A330FFF0E}"/>
              </a:ext>
            </a:extLst>
          </p:cNvPr>
          <p:cNvCxnSpPr>
            <a:cxnSpLocks/>
            <a:stCxn id="9" idx="6"/>
            <a:endCxn id="4" idx="1"/>
          </p:cNvCxnSpPr>
          <p:nvPr/>
        </p:nvCxnSpPr>
        <p:spPr>
          <a:xfrm flipV="1">
            <a:off x="5178184" y="2148609"/>
            <a:ext cx="2194142" cy="5803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7935892-2A48-472B-AD9B-404D10A48252}"/>
              </a:ext>
            </a:extLst>
          </p:cNvPr>
          <p:cNvCxnSpPr>
            <a:cxnSpLocks/>
            <a:stCxn id="10" idx="6"/>
            <a:endCxn id="7" idx="1"/>
          </p:cNvCxnSpPr>
          <p:nvPr/>
        </p:nvCxnSpPr>
        <p:spPr>
          <a:xfrm flipV="1">
            <a:off x="5206349" y="3820388"/>
            <a:ext cx="2100463" cy="9930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9D8BE49-9A75-408E-A400-332D82959F39}"/>
              </a:ext>
            </a:extLst>
          </p:cNvPr>
          <p:cNvCxnSpPr>
            <a:cxnSpLocks/>
            <a:stCxn id="10" idx="6"/>
            <a:endCxn id="8" idx="1"/>
          </p:cNvCxnSpPr>
          <p:nvPr/>
        </p:nvCxnSpPr>
        <p:spPr>
          <a:xfrm>
            <a:off x="5206349" y="4813397"/>
            <a:ext cx="2159659" cy="4906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4C657C7-AB07-45C4-9768-B44BDFB4DE99}"/>
              </a:ext>
            </a:extLst>
          </p:cNvPr>
          <p:cNvCxnSpPr>
            <a:cxnSpLocks/>
            <a:stCxn id="11" idx="3"/>
            <a:endCxn id="9" idx="2"/>
          </p:cNvCxnSpPr>
          <p:nvPr/>
        </p:nvCxnSpPr>
        <p:spPr>
          <a:xfrm flipV="1">
            <a:off x="2092420" y="2728967"/>
            <a:ext cx="1535048" cy="8911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D99A392-2CC1-44B1-8E46-A14DE7DAECB3}"/>
              </a:ext>
            </a:extLst>
          </p:cNvPr>
          <p:cNvCxnSpPr>
            <a:cxnSpLocks/>
            <a:stCxn id="11" idx="3"/>
            <a:endCxn id="10" idx="2"/>
          </p:cNvCxnSpPr>
          <p:nvPr/>
        </p:nvCxnSpPr>
        <p:spPr>
          <a:xfrm>
            <a:off x="2092420" y="3620146"/>
            <a:ext cx="1414178" cy="11932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91903EF-6277-4C3C-A2EC-8C2940110FDA}"/>
              </a:ext>
            </a:extLst>
          </p:cNvPr>
          <p:cNvCxnSpPr>
            <a:cxnSpLocks/>
            <a:stCxn id="4" idx="1"/>
            <a:endCxn id="10" idx="6"/>
          </p:cNvCxnSpPr>
          <p:nvPr/>
        </p:nvCxnSpPr>
        <p:spPr>
          <a:xfrm flipH="1">
            <a:off x="5206349" y="2148609"/>
            <a:ext cx="2165977" cy="266478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AD5C07B-8311-4B63-B404-7B139697A076}"/>
              </a:ext>
            </a:extLst>
          </p:cNvPr>
          <p:cNvSpPr txBox="1"/>
          <p:nvPr/>
        </p:nvSpPr>
        <p:spPr>
          <a:xfrm>
            <a:off x="286562" y="6006648"/>
            <a:ext cx="72803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Baseline to Stress, χ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= 5.70,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= .34, CFI = .99, SRMR = .042; and Stress to Recovery, χ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= 5.42,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= .37, CFI = .99, SRMR = .061.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9E5C5-4968-46BF-960A-EAA6990258BF}"/>
              </a:ext>
            </a:extLst>
          </p:cNvPr>
          <p:cNvSpPr txBox="1"/>
          <p:nvPr/>
        </p:nvSpPr>
        <p:spPr>
          <a:xfrm>
            <a:off x="596092" y="483696"/>
            <a:ext cx="8203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and Vagal Tone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6 years of age, amount of play in the last week related to child vagal tone.</a:t>
            </a:r>
          </a:p>
        </p:txBody>
      </p:sp>
    </p:spTree>
    <p:extLst>
      <p:ext uri="{BB962C8B-B14F-4D97-AF65-F5344CB8AC3E}">
        <p14:creationId xmlns:p14="http://schemas.microsoft.com/office/powerpoint/2010/main" val="11658113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D5092-EDCE-44F6-85E1-D755FE3AE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1"/>
            <a:ext cx="5761704" cy="6857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/>
              <a:t>Evolved Nest Provision </a:t>
            </a:r>
            <a:r>
              <a:rPr lang="en-US" sz="2800" u="sng" dirty="0"/>
              <a:t>in past week 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9F453-E109-4ECE-90A3-65F0AB8C7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90600"/>
            <a:ext cx="5914104" cy="589927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b="1" dirty="0">
                <a:latin typeface="Times" pitchFamily="2" charset="0"/>
                <a:cs typeface="Arial Narrow" panose="020B0604020202020204" pitchFamily="34" charset="0"/>
              </a:rPr>
              <a:t>Participants</a:t>
            </a:r>
            <a:r>
              <a:rPr lang="en-US" sz="1600" b="1" dirty="0">
                <a:latin typeface="Times" pitchFamily="2" charset="0"/>
                <a:cs typeface="Arial Narrow" panose="020B0604020202020204" pitchFamily="34" charset="0"/>
              </a:rPr>
              <a:t>: 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Parents (mostly mothers) of 3-5 year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olds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(574 from USA; 96 from</a:t>
            </a:r>
            <a:r>
              <a:rPr lang="pt-BR" sz="2000" dirty="0">
                <a:latin typeface="Times" panose="02020603050405020304" pitchFamily="18" charset="0"/>
                <a:cs typeface="Times" panose="02020603050405020304" pitchFamily="18" charset="0"/>
              </a:rPr>
              <a:t> Switzerland, 382 from China)</a:t>
            </a:r>
            <a:endParaRPr 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 algn="ctr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sz="1600" b="1" u="sng" dirty="0">
              <a:latin typeface="Times" pitchFamily="2" charset="0"/>
              <a:cs typeface="Arial Narrow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1800" b="1" i="1" dirty="0">
                <a:solidFill>
                  <a:srgbClr val="FF0000"/>
                </a:solidFill>
                <a:latin typeface="Times" pitchFamily="2" charset="0"/>
                <a:cs typeface="Arial Narrow" panose="020B0604020202020204" pitchFamily="34" charset="0"/>
              </a:rPr>
              <a:t>TOUCH: 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sz="1800" b="1" i="1" dirty="0">
              <a:solidFill>
                <a:srgbClr val="FF0000"/>
              </a:solidFill>
              <a:latin typeface="Times" pitchFamily="2" charset="0"/>
              <a:cs typeface="Arial Narrow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1800" dirty="0">
                <a:latin typeface="Times" pitchFamily="2" charset="0"/>
                <a:cs typeface="Arial Narrow" panose="020B0604020202020204" pitchFamily="34" charset="0"/>
              </a:rPr>
              <a:t>(a) Positive:  How often did you affectionately touch, kiss, or hug the child? 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1800" dirty="0">
                <a:latin typeface="Times" pitchFamily="2" charset="0"/>
                <a:cs typeface="Arial Narrow" panose="020B0604020202020204" pitchFamily="34" charset="0"/>
              </a:rPr>
              <a:t>(b) Negative: How often did you spank/hit/pinch/slap the child?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sz="1800" dirty="0">
              <a:latin typeface="Times" pitchFamily="2" charset="0"/>
              <a:cs typeface="Arial Narrow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1800" b="1" i="1" dirty="0">
                <a:solidFill>
                  <a:srgbClr val="FF0000"/>
                </a:solidFill>
                <a:latin typeface="Times" pitchFamily="2" charset="0"/>
                <a:cs typeface="Arial Narrow" panose="020B0604020202020204" pitchFamily="34" charset="0"/>
              </a:rPr>
              <a:t>PLAY: 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sz="1800" b="1" i="1" dirty="0">
              <a:solidFill>
                <a:srgbClr val="FF0000"/>
              </a:solidFill>
              <a:latin typeface="Times" pitchFamily="2" charset="0"/>
              <a:cs typeface="Arial Narrow" panose="020B0604020202020204" pitchFamily="34" charset="0"/>
            </a:endParaRPr>
          </a:p>
          <a:p>
            <a:pPr marL="385763" indent="-385763">
              <a:lnSpc>
                <a:spcPct val="90000"/>
              </a:lnSpc>
              <a:buFont typeface="Arial" panose="020B0604020202020204" pitchFamily="34" charset="0"/>
              <a:buAutoNum type="alphaLcParenBoth"/>
              <a:defRPr/>
            </a:pPr>
            <a:r>
              <a:rPr lang="en-US" sz="1800" dirty="0">
                <a:latin typeface="Times" pitchFamily="2" charset="0"/>
                <a:cs typeface="Arial Narrow" panose="020B0604020202020204" pitchFamily="34" charset="0"/>
              </a:rPr>
              <a:t>How much did the child </a:t>
            </a:r>
            <a:r>
              <a:rPr lang="en-US" sz="1800" b="1" dirty="0">
                <a:latin typeface="Times" pitchFamily="2" charset="0"/>
                <a:cs typeface="Arial Narrow" panose="020B0604020202020204" pitchFamily="34" charset="0"/>
              </a:rPr>
              <a:t>play actively and freely with other children OUTSIDE</a:t>
            </a:r>
            <a:r>
              <a:rPr lang="en-US" sz="1800" dirty="0">
                <a:latin typeface="Times" pitchFamily="2" charset="0"/>
                <a:cs typeface="Arial Narrow" panose="020B0604020202020204" pitchFamily="34" charset="0"/>
              </a:rPr>
              <a:t> (play organized by the children; not in organized activities)? </a:t>
            </a:r>
          </a:p>
          <a:p>
            <a:pPr marL="385763" indent="-385763">
              <a:lnSpc>
                <a:spcPct val="90000"/>
              </a:lnSpc>
              <a:buFont typeface="Arial" panose="020B0604020202020204" pitchFamily="34" charset="0"/>
              <a:buAutoNum type="alphaLcParenBoth"/>
              <a:defRPr/>
            </a:pPr>
            <a:r>
              <a:rPr lang="en-US" sz="1800" dirty="0">
                <a:latin typeface="Times" pitchFamily="2" charset="0"/>
                <a:cs typeface="Arial Narrow" panose="020B0604020202020204" pitchFamily="34" charset="0"/>
              </a:rPr>
              <a:t>How much did the play actively and freely with other children </a:t>
            </a:r>
            <a:r>
              <a:rPr lang="en-US" sz="1800" b="1" dirty="0">
                <a:latin typeface="Times" pitchFamily="2" charset="0"/>
                <a:cs typeface="Arial Narrow" panose="020B0604020202020204" pitchFamily="34" charset="0"/>
              </a:rPr>
              <a:t>INSIDE</a:t>
            </a:r>
            <a:r>
              <a:rPr lang="en-US" sz="1800" dirty="0">
                <a:latin typeface="Times" pitchFamily="2" charset="0"/>
                <a:cs typeface="Arial Narrow" panose="020B0604020202020204" pitchFamily="34" charset="0"/>
              </a:rPr>
              <a:t> (play organized by the children; not in organized activities and not passive watching of television or videos)? </a:t>
            </a:r>
          </a:p>
          <a:p>
            <a:pPr marL="385763" indent="-385763">
              <a:lnSpc>
                <a:spcPct val="90000"/>
              </a:lnSpc>
              <a:buFont typeface="Arial" panose="020B0604020202020204" pitchFamily="34" charset="0"/>
              <a:buAutoNum type="alphaLcParenBoth"/>
              <a:defRPr/>
            </a:pPr>
            <a:endParaRPr lang="en-US" sz="1800" dirty="0">
              <a:latin typeface="Times" pitchFamily="2" charset="0"/>
              <a:cs typeface="Arial Narrow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1800" b="1" i="1" dirty="0">
                <a:solidFill>
                  <a:srgbClr val="FF0000"/>
                </a:solidFill>
                <a:latin typeface="Times" pitchFamily="2" charset="0"/>
                <a:cs typeface="Arial Narrow" panose="020B0604020202020204" pitchFamily="34" charset="0"/>
              </a:rPr>
              <a:t>FAMILY TOGETHERNESS: 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sz="1800" b="1" i="1" dirty="0">
              <a:solidFill>
                <a:srgbClr val="FF0000"/>
              </a:solidFill>
              <a:latin typeface="Times" pitchFamily="2" charset="0"/>
              <a:cs typeface="Arial Narrow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1800" dirty="0">
                <a:latin typeface="Times" pitchFamily="2" charset="0"/>
                <a:cs typeface="Arial Narrow" panose="020B0604020202020204" pitchFamily="34" charset="0"/>
              </a:rPr>
              <a:t>(a) How often did you </a:t>
            </a:r>
            <a:r>
              <a:rPr lang="en-US" sz="1800" b="1" dirty="0">
                <a:latin typeface="Times" pitchFamily="2" charset="0"/>
                <a:cs typeface="Arial Narrow" panose="020B0604020202020204" pitchFamily="34" charset="0"/>
              </a:rPr>
              <a:t>do things together </a:t>
            </a:r>
            <a:r>
              <a:rPr lang="en-US" sz="1800" dirty="0">
                <a:latin typeface="Times" pitchFamily="2" charset="0"/>
                <a:cs typeface="Arial Narrow" panose="020B0604020202020204" pitchFamily="34" charset="0"/>
              </a:rPr>
              <a:t>as a family </a:t>
            </a:r>
            <a:r>
              <a:rPr lang="en-US" sz="1800" b="1" dirty="0">
                <a:latin typeface="Times" pitchFamily="2" charset="0"/>
                <a:cs typeface="Arial Narrow" panose="020B0604020202020204" pitchFamily="34" charset="0"/>
              </a:rPr>
              <a:t>AT HOME </a:t>
            </a:r>
            <a:r>
              <a:rPr lang="en-US" sz="1800" dirty="0">
                <a:latin typeface="Times" pitchFamily="2" charset="0"/>
                <a:cs typeface="Arial Narrow" panose="020B0604020202020204" pitchFamily="34" charset="0"/>
              </a:rPr>
              <a:t>(e.g., eating together, doing chores together, playing)? 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1800" dirty="0">
                <a:latin typeface="Times" pitchFamily="2" charset="0"/>
                <a:cs typeface="Arial Narrow" panose="020B0604020202020204" pitchFamily="34" charset="0"/>
              </a:rPr>
              <a:t>(b) How often did you do things together as a family </a:t>
            </a:r>
            <a:r>
              <a:rPr lang="en-US" sz="1800" b="1" dirty="0">
                <a:latin typeface="Times" pitchFamily="2" charset="0"/>
                <a:cs typeface="Arial Narrow" panose="020B0604020202020204" pitchFamily="34" charset="0"/>
              </a:rPr>
              <a:t>OUTSIDE</a:t>
            </a:r>
            <a:r>
              <a:rPr lang="en-US" sz="1800" dirty="0">
                <a:latin typeface="Times" pitchFamily="2" charset="0"/>
                <a:cs typeface="Arial Narrow" panose="020B0604020202020204" pitchFamily="34" charset="0"/>
              </a:rPr>
              <a:t> </a:t>
            </a:r>
            <a:r>
              <a:rPr lang="en-US" sz="1800" b="1" dirty="0">
                <a:latin typeface="Times" pitchFamily="2" charset="0"/>
                <a:cs typeface="Arial Narrow" panose="020B0604020202020204" pitchFamily="34" charset="0"/>
              </a:rPr>
              <a:t>THE HOME</a:t>
            </a:r>
            <a:r>
              <a:rPr lang="en-US" sz="1800" dirty="0">
                <a:latin typeface="Times" pitchFamily="2" charset="0"/>
                <a:cs typeface="Arial Narrow" panose="020B0604020202020204" pitchFamily="34" charset="0"/>
              </a:rPr>
              <a:t> (e.g., going to religious services, shows, community events, visiting parks, traveling)?</a:t>
            </a:r>
          </a:p>
        </p:txBody>
      </p:sp>
      <p:pic>
        <p:nvPicPr>
          <p:cNvPr id="58372" name="Picture 2" descr="C:\Users\DFNarvaez\AppData\Local\Microsoft\Windows\INetCache\IE\K42AXJBQ\mae-bebe[1].png">
            <a:extLst>
              <a:ext uri="{FF2B5EF4-FFF2-40B4-BE49-F238E27FC236}">
                <a16:creationId xmlns:a16="http://schemas.microsoft.com/office/drawing/2014/main" id="{BF4A6D19-836D-46AD-8317-B9422C7B8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r="23108" b="3"/>
          <a:stretch/>
        </p:blipFill>
        <p:spPr bwMode="auto">
          <a:xfrm>
            <a:off x="5791200" y="10"/>
            <a:ext cx="3352799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9A07F4-A7DF-4E21-9A0A-4CA1BC00C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87" y="1331232"/>
            <a:ext cx="4902200" cy="4195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en-US" sz="525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Normal sociomoral Development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793EF0C2-EE57-40DD-B754-BF1477FAB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1951" y="0"/>
            <a:ext cx="348204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7893FD-9C31-4ACE-BA33-EEBAD682D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9733" y="1330325"/>
            <a:ext cx="2727779" cy="41964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175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Narvaez, D., Woodbury, R., Gleason, T., </a:t>
            </a:r>
            <a:r>
              <a:rPr lang="en-US" sz="175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Kurth</a:t>
            </a:r>
            <a:r>
              <a:rPr lang="en-US" sz="175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, A., Cheng, A., Wang, L., Deng, L., &amp; </a:t>
            </a:r>
            <a:r>
              <a:rPr lang="en-US" sz="175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Gutzwiller</a:t>
            </a:r>
            <a:r>
              <a:rPr lang="en-US" sz="175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, E., Christen, M., &amp; </a:t>
            </a:r>
            <a:r>
              <a:rPr lang="en-US" sz="175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Naeflin</a:t>
            </a:r>
            <a:r>
              <a:rPr lang="en-US" sz="175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, C. (2019).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175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5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Evolved Nest Provision: Moral Socialization, Social Maladaptation And Social Thriving in Three Countries. </a:t>
            </a:r>
            <a:r>
              <a:rPr lang="en-US" sz="1750" i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Sage Open</a:t>
            </a:r>
            <a:endParaRPr lang="en-US" sz="175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F2BBF1-E440-4C15-8B18-17D4A8FA5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altLang="en-US" sz="3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Soothing Prenatal and Perinatal Experiences</a:t>
            </a:r>
            <a:endParaRPr lang="en-US" sz="35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CB983D-E64F-4B3A-874E-FD07327359C0}"/>
              </a:ext>
            </a:extLst>
          </p:cNvPr>
          <p:cNvSpPr txBox="1"/>
          <p:nvPr/>
        </p:nvSpPr>
        <p:spPr>
          <a:xfrm>
            <a:off x="3028371" y="10139"/>
            <a:ext cx="6113344" cy="7578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Ability to conceive, carry and delivery a baby is dependent upon numerous biological systems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(Bowers &amp; Yehuda, 2016)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Endocrine system: oxytocin, endorphins, epinephrine, norepinephrine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Hypothalamus-pituitary-adrenal axis (HPA) functioning: Cortisol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Autonomic System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 experiences of generations before and Mother’s own life history influence Mother’s biological systems (McEwen, 2019)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influence the neurobiology of the developing baby both in utero and postnatally (Gray et al., 2017)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carry and give birth to an infant is part of a larger set of experiences</a:t>
            </a:r>
          </a:p>
          <a:p>
            <a:pPr marL="5715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0521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 rot="4440352">
            <a:off x="5327991" y="4435065"/>
            <a:ext cx="581016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.37**</a:t>
            </a:r>
          </a:p>
        </p:txBody>
      </p:sp>
      <p:sp>
        <p:nvSpPr>
          <p:cNvPr id="41" name="TextBox 40"/>
          <p:cNvSpPr txBox="1"/>
          <p:nvPr/>
        </p:nvSpPr>
        <p:spPr>
          <a:xfrm rot="3380861">
            <a:off x="5378153" y="3344580"/>
            <a:ext cx="621937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.55**</a:t>
            </a:r>
          </a:p>
        </p:txBody>
      </p:sp>
      <p:sp>
        <p:nvSpPr>
          <p:cNvPr id="40" name="TextBox 39"/>
          <p:cNvSpPr txBox="1"/>
          <p:nvPr/>
        </p:nvSpPr>
        <p:spPr>
          <a:xfrm rot="18320183">
            <a:off x="5193979" y="2842678"/>
            <a:ext cx="582773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.33**</a:t>
            </a:r>
          </a:p>
        </p:txBody>
      </p:sp>
      <p:sp>
        <p:nvSpPr>
          <p:cNvPr id="3" name="TextBox 2"/>
          <p:cNvSpPr txBox="1"/>
          <p:nvPr/>
        </p:nvSpPr>
        <p:spPr>
          <a:xfrm rot="17415491">
            <a:off x="5168977" y="1765084"/>
            <a:ext cx="572747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.73**</a:t>
            </a:r>
          </a:p>
        </p:txBody>
      </p:sp>
      <p:sp>
        <p:nvSpPr>
          <p:cNvPr id="19" name="Oval 18"/>
          <p:cNvSpPr/>
          <p:nvPr/>
        </p:nvSpPr>
        <p:spPr>
          <a:xfrm>
            <a:off x="7122116" y="1149134"/>
            <a:ext cx="329697" cy="27699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22129" y="5025300"/>
            <a:ext cx="124553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2129" y="5025300"/>
            <a:ext cx="124553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Concern after wrongdoing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19830" y="3662534"/>
            <a:ext cx="1147834" cy="5843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19830" y="3669760"/>
            <a:ext cx="11478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Inhibitory control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19830" y="2446875"/>
            <a:ext cx="1147834" cy="5471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9830" y="2436762"/>
            <a:ext cx="11881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Internalized conduct</a:t>
            </a:r>
          </a:p>
        </p:txBody>
      </p:sp>
      <p:sp>
        <p:nvSpPr>
          <p:cNvPr id="23" name="Oval 22"/>
          <p:cNvSpPr/>
          <p:nvPr/>
        </p:nvSpPr>
        <p:spPr>
          <a:xfrm>
            <a:off x="4000383" y="2994017"/>
            <a:ext cx="1392053" cy="7146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133768" y="5302299"/>
            <a:ext cx="329697" cy="27699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05938" y="3828703"/>
            <a:ext cx="329697" cy="27699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21558" y="2581184"/>
            <a:ext cx="329697" cy="27699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19830" y="1125874"/>
            <a:ext cx="1147834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1747" y="4667511"/>
            <a:ext cx="1269944" cy="3462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EDNPR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19830" y="1125873"/>
            <a:ext cx="114783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Empathy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6554" y="3019667"/>
            <a:ext cx="13339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Moral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Socialization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18149" y="1112326"/>
            <a:ext cx="4807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11764" y="2593665"/>
            <a:ext cx="4807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11764" y="3819800"/>
            <a:ext cx="5275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43562" y="5287415"/>
            <a:ext cx="4860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e4</a:t>
            </a:r>
          </a:p>
        </p:txBody>
      </p:sp>
      <p:cxnSp>
        <p:nvCxnSpPr>
          <p:cNvPr id="25" name="Straight Arrow Connector 24"/>
          <p:cNvCxnSpPr>
            <a:stCxn id="4" idx="3"/>
            <a:endCxn id="23" idx="2"/>
          </p:cNvCxnSpPr>
          <p:nvPr/>
        </p:nvCxnSpPr>
        <p:spPr>
          <a:xfrm flipV="1">
            <a:off x="2571691" y="3351360"/>
            <a:ext cx="1428692" cy="14892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3" idx="7"/>
            <a:endCxn id="5" idx="1"/>
          </p:cNvCxnSpPr>
          <p:nvPr/>
        </p:nvCxnSpPr>
        <p:spPr>
          <a:xfrm flipV="1">
            <a:off x="5188575" y="1298998"/>
            <a:ext cx="631255" cy="17996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  <a:stCxn id="23" idx="6"/>
            <a:endCxn id="6" idx="1"/>
          </p:cNvCxnSpPr>
          <p:nvPr/>
        </p:nvCxnSpPr>
        <p:spPr>
          <a:xfrm flipV="1">
            <a:off x="5392436" y="2736844"/>
            <a:ext cx="427394" cy="6145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3" idx="6"/>
            <a:endCxn id="7" idx="1"/>
          </p:cNvCxnSpPr>
          <p:nvPr/>
        </p:nvCxnSpPr>
        <p:spPr>
          <a:xfrm>
            <a:off x="5392436" y="3351360"/>
            <a:ext cx="427394" cy="6184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3" idx="5"/>
            <a:endCxn id="18" idx="1"/>
          </p:cNvCxnSpPr>
          <p:nvPr/>
        </p:nvCxnSpPr>
        <p:spPr>
          <a:xfrm>
            <a:off x="5188573" y="3604039"/>
            <a:ext cx="533555" cy="18367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9" idx="2"/>
            <a:endCxn id="15" idx="3"/>
          </p:cNvCxnSpPr>
          <p:nvPr/>
        </p:nvCxnSpPr>
        <p:spPr>
          <a:xfrm flipH="1" flipV="1">
            <a:off x="6967663" y="1287456"/>
            <a:ext cx="154454" cy="1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  <a:stCxn id="11" idx="1"/>
            <a:endCxn id="16" idx="3"/>
          </p:cNvCxnSpPr>
          <p:nvPr/>
        </p:nvCxnSpPr>
        <p:spPr>
          <a:xfrm flipH="1" flipV="1">
            <a:off x="6967664" y="2720446"/>
            <a:ext cx="144100" cy="23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0" idx="2"/>
            <a:endCxn id="8" idx="3"/>
          </p:cNvCxnSpPr>
          <p:nvPr/>
        </p:nvCxnSpPr>
        <p:spPr>
          <a:xfrm flipH="1">
            <a:off x="6967664" y="5440799"/>
            <a:ext cx="166104" cy="115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cxnSpLocks/>
            <a:stCxn id="12" idx="1"/>
            <a:endCxn id="17" idx="3"/>
          </p:cNvCxnSpPr>
          <p:nvPr/>
        </p:nvCxnSpPr>
        <p:spPr>
          <a:xfrm flipH="1" flipV="1">
            <a:off x="6967664" y="3954687"/>
            <a:ext cx="144100" cy="151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stCxn id="22" idx="6"/>
            <a:endCxn id="20" idx="6"/>
          </p:cNvCxnSpPr>
          <p:nvPr/>
        </p:nvCxnSpPr>
        <p:spPr>
          <a:xfrm>
            <a:off x="7451256" y="2719683"/>
            <a:ext cx="12211" cy="2721116"/>
          </a:xfrm>
          <a:prstGeom prst="curvedConnector3">
            <a:avLst>
              <a:gd name="adj1" fmla="val 2004103"/>
            </a:avLst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cxnSpLocks/>
            <a:stCxn id="11" idx="3"/>
            <a:endCxn id="21" idx="6"/>
          </p:cNvCxnSpPr>
          <p:nvPr/>
        </p:nvCxnSpPr>
        <p:spPr>
          <a:xfrm flipH="1">
            <a:off x="7435635" y="2743706"/>
            <a:ext cx="156900" cy="1223497"/>
          </a:xfrm>
          <a:prstGeom prst="curvedConnector3">
            <a:avLst>
              <a:gd name="adj1" fmla="val -145698"/>
            </a:avLst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072553" y="3098679"/>
            <a:ext cx="621863" cy="300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.56**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285142" y="4410874"/>
            <a:ext cx="627689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.06**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56381" y="4491805"/>
            <a:ext cx="7030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.17**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01747" y="4990676"/>
            <a:ext cx="4090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Figure 1.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USA Moral Socialization predicted by EDNPR and covariates. Standardized solutions. Robust </a:t>
            </a:r>
            <a:r>
              <a:rPr kumimoji="0" lang="el-G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χ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2(23) = 28.92, 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.18; CFI = .99; RMSEA = .033, 90% CI RMESEA = [.00, .04].  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p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&lt; .05, ** 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&lt; .01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301749" y="3833794"/>
            <a:ext cx="1269944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Child’s Gender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608321" y="3673158"/>
            <a:ext cx="5946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.24**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279757" y="3042632"/>
            <a:ext cx="1291936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Parental Responsivity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608320" y="3036955"/>
            <a:ext cx="5946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.42**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301747" y="2472788"/>
            <a:ext cx="1269944" cy="3462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Income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08321" y="2454325"/>
            <a:ext cx="5372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.10*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01749" y="1680726"/>
            <a:ext cx="1269944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Parent Education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595808" y="1832709"/>
            <a:ext cx="5372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.02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301749" y="998916"/>
            <a:ext cx="1269944" cy="3462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Parent Age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756381" y="1287455"/>
            <a:ext cx="5372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-.03</a:t>
            </a:r>
          </a:p>
        </p:txBody>
      </p:sp>
      <p:cxnSp>
        <p:nvCxnSpPr>
          <p:cNvPr id="57" name="Straight Arrow Connector 56"/>
          <p:cNvCxnSpPr>
            <a:stCxn id="55" idx="3"/>
            <a:endCxn id="23" idx="2"/>
          </p:cNvCxnSpPr>
          <p:nvPr/>
        </p:nvCxnSpPr>
        <p:spPr>
          <a:xfrm>
            <a:off x="2571693" y="1172041"/>
            <a:ext cx="1428690" cy="21793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3" idx="3"/>
          </p:cNvCxnSpPr>
          <p:nvPr/>
        </p:nvCxnSpPr>
        <p:spPr>
          <a:xfrm>
            <a:off x="2571693" y="1980808"/>
            <a:ext cx="1428689" cy="13948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1" idx="3"/>
            <a:endCxn id="23" idx="2"/>
          </p:cNvCxnSpPr>
          <p:nvPr/>
        </p:nvCxnSpPr>
        <p:spPr>
          <a:xfrm>
            <a:off x="2571691" y="2645913"/>
            <a:ext cx="1428692" cy="7054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cxnSpLocks/>
            <a:stCxn id="49" idx="3"/>
            <a:endCxn id="23" idx="2"/>
          </p:cNvCxnSpPr>
          <p:nvPr/>
        </p:nvCxnSpPr>
        <p:spPr>
          <a:xfrm>
            <a:off x="2571693" y="3342714"/>
            <a:ext cx="1428690" cy="86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7" idx="3"/>
            <a:endCxn id="23" idx="2"/>
          </p:cNvCxnSpPr>
          <p:nvPr/>
        </p:nvCxnSpPr>
        <p:spPr>
          <a:xfrm flipV="1">
            <a:off x="2571693" y="3351360"/>
            <a:ext cx="1428690" cy="7825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9383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5330B9-7A50-4ADE-9507-1823E989C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87" y="1331232"/>
            <a:ext cx="4902200" cy="4195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en-US" sz="525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Poor Sociomoral Development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3EF0C2-EE57-40DD-B754-BF1477FAB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1951" y="0"/>
            <a:ext cx="348204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AE90ED0-ABC2-4B5B-8DFA-8F8291C832CF}"/>
              </a:ext>
            </a:extLst>
          </p:cNvPr>
          <p:cNvSpPr txBox="1">
            <a:spLocks/>
          </p:cNvSpPr>
          <p:nvPr/>
        </p:nvSpPr>
        <p:spPr bwMode="auto">
          <a:xfrm>
            <a:off x="6008242" y="1524000"/>
            <a:ext cx="2789466" cy="419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Narvaez, D., Woodbury, R., Gleason, T.,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Kurth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A., Cheng, A., Wang, L., Deng, L., &amp;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Gutzwiller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E., Christen, M., &amp;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Naeflin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C. (2019).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Evolved Nest Provision: Moral Socialization, Social Maladaptation And Social Thriving in Three Countries. </a:t>
            </a:r>
            <a:r>
              <a:rPr kumimoji="0" lang="en-US" sz="17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Sage Open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 rot="17455501">
            <a:off x="4958674" y="2211928"/>
            <a:ext cx="572747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.53**</a:t>
            </a:r>
          </a:p>
        </p:txBody>
      </p:sp>
      <p:sp>
        <p:nvSpPr>
          <p:cNvPr id="44" name="TextBox 43"/>
          <p:cNvSpPr txBox="1"/>
          <p:nvPr/>
        </p:nvSpPr>
        <p:spPr>
          <a:xfrm rot="4504156">
            <a:off x="5103828" y="4178655"/>
            <a:ext cx="581016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.62**</a:t>
            </a:r>
          </a:p>
        </p:txBody>
      </p:sp>
      <p:sp>
        <p:nvSpPr>
          <p:cNvPr id="41" name="TextBox 40"/>
          <p:cNvSpPr txBox="1"/>
          <p:nvPr/>
        </p:nvSpPr>
        <p:spPr>
          <a:xfrm rot="3380861">
            <a:off x="5034449" y="3391363"/>
            <a:ext cx="663411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.87**</a:t>
            </a:r>
          </a:p>
        </p:txBody>
      </p:sp>
      <p:sp>
        <p:nvSpPr>
          <p:cNvPr id="40" name="TextBox 39"/>
          <p:cNvSpPr txBox="1"/>
          <p:nvPr/>
        </p:nvSpPr>
        <p:spPr>
          <a:xfrm rot="18320183">
            <a:off x="5059661" y="2891518"/>
            <a:ext cx="582773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.70**</a:t>
            </a:r>
          </a:p>
        </p:txBody>
      </p:sp>
      <p:sp>
        <p:nvSpPr>
          <p:cNvPr id="3" name="TextBox 2"/>
          <p:cNvSpPr txBox="1"/>
          <p:nvPr/>
        </p:nvSpPr>
        <p:spPr>
          <a:xfrm rot="16692891">
            <a:off x="4767079" y="1771788"/>
            <a:ext cx="572747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.51**</a:t>
            </a:r>
          </a:p>
        </p:txBody>
      </p:sp>
      <p:sp>
        <p:nvSpPr>
          <p:cNvPr id="19" name="Oval 18"/>
          <p:cNvSpPr/>
          <p:nvPr/>
        </p:nvSpPr>
        <p:spPr>
          <a:xfrm>
            <a:off x="6536000" y="1161344"/>
            <a:ext cx="329697" cy="27699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2439" y="4585741"/>
            <a:ext cx="1245535" cy="3462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Anxiety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65718" y="3662534"/>
            <a:ext cx="1147834" cy="5843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5717" y="3669760"/>
            <a:ext cx="12653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Social Withdrawal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65718" y="2446875"/>
            <a:ext cx="1147834" cy="5471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65718" y="2436762"/>
            <a:ext cx="11478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Social Distrust</a:t>
            </a:r>
          </a:p>
        </p:txBody>
      </p:sp>
      <p:sp>
        <p:nvSpPr>
          <p:cNvPr id="23" name="Oval 22"/>
          <p:cNvSpPr/>
          <p:nvPr/>
        </p:nvSpPr>
        <p:spPr>
          <a:xfrm>
            <a:off x="3646271" y="2994017"/>
            <a:ext cx="1392053" cy="7146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751826" y="3828703"/>
            <a:ext cx="329697" cy="27699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767446" y="2581184"/>
            <a:ext cx="329697" cy="27699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1749" y="4645081"/>
            <a:ext cx="1269944" cy="3462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EDNPR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09293" y="1125873"/>
            <a:ext cx="1147834" cy="3462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Opposition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6270" y="2993195"/>
            <a:ext cx="14337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Social Maladaptation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033" y="1148956"/>
            <a:ext cx="3672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57652" y="2575261"/>
            <a:ext cx="4103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57652" y="3819800"/>
            <a:ext cx="4103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e4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791872" y="4579236"/>
            <a:ext cx="420133" cy="316303"/>
            <a:chOff x="7987691" y="5874327"/>
            <a:chExt cx="560176" cy="421737"/>
          </a:xfrm>
        </p:grpSpPr>
        <p:sp>
          <p:nvSpPr>
            <p:cNvPr id="20" name="Oval 19"/>
            <p:cNvSpPr/>
            <p:nvPr/>
          </p:nvSpPr>
          <p:spPr>
            <a:xfrm>
              <a:off x="7987691" y="5926732"/>
              <a:ext cx="439596" cy="36933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00750" y="5874327"/>
              <a:ext cx="547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e5</a:t>
              </a:r>
            </a:p>
          </p:txBody>
        </p:sp>
      </p:grpSp>
      <p:cxnSp>
        <p:nvCxnSpPr>
          <p:cNvPr id="25" name="Straight Arrow Connector 24"/>
          <p:cNvCxnSpPr>
            <a:stCxn id="4" idx="3"/>
            <a:endCxn id="23" idx="2"/>
          </p:cNvCxnSpPr>
          <p:nvPr/>
        </p:nvCxnSpPr>
        <p:spPr>
          <a:xfrm flipV="1">
            <a:off x="2571693" y="3351360"/>
            <a:ext cx="1074578" cy="14668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3" idx="6"/>
            <a:endCxn id="5" idx="1"/>
          </p:cNvCxnSpPr>
          <p:nvPr/>
        </p:nvCxnSpPr>
        <p:spPr>
          <a:xfrm flipV="1">
            <a:off x="5038324" y="1298998"/>
            <a:ext cx="170969" cy="20523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3" idx="6"/>
            <a:endCxn id="6" idx="1"/>
          </p:cNvCxnSpPr>
          <p:nvPr/>
        </p:nvCxnSpPr>
        <p:spPr>
          <a:xfrm flipV="1">
            <a:off x="5038324" y="2736844"/>
            <a:ext cx="427394" cy="6145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  <a:stCxn id="23" idx="6"/>
            <a:endCxn id="7" idx="1"/>
          </p:cNvCxnSpPr>
          <p:nvPr/>
        </p:nvCxnSpPr>
        <p:spPr>
          <a:xfrm>
            <a:off x="5038324" y="3351360"/>
            <a:ext cx="427393" cy="6184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3" idx="6"/>
            <a:endCxn id="8" idx="1"/>
          </p:cNvCxnSpPr>
          <p:nvPr/>
        </p:nvCxnSpPr>
        <p:spPr>
          <a:xfrm>
            <a:off x="5038324" y="3351360"/>
            <a:ext cx="354115" cy="14075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  <a:stCxn id="10" idx="1"/>
            <a:endCxn id="5" idx="3"/>
          </p:cNvCxnSpPr>
          <p:nvPr/>
        </p:nvCxnSpPr>
        <p:spPr>
          <a:xfrm flipH="1">
            <a:off x="6357127" y="1298997"/>
            <a:ext cx="17490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  <a:stCxn id="11" idx="1"/>
            <a:endCxn id="16" idx="3"/>
          </p:cNvCxnSpPr>
          <p:nvPr/>
        </p:nvCxnSpPr>
        <p:spPr>
          <a:xfrm flipH="1" flipV="1">
            <a:off x="6613552" y="2720446"/>
            <a:ext cx="144100" cy="48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0" idx="2"/>
            <a:endCxn id="8" idx="3"/>
          </p:cNvCxnSpPr>
          <p:nvPr/>
        </p:nvCxnSpPr>
        <p:spPr>
          <a:xfrm flipH="1">
            <a:off x="6637974" y="4757040"/>
            <a:ext cx="153893" cy="18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cxnSpLocks/>
            <a:stCxn id="12" idx="1"/>
            <a:endCxn id="17" idx="3"/>
          </p:cNvCxnSpPr>
          <p:nvPr/>
        </p:nvCxnSpPr>
        <p:spPr>
          <a:xfrm flipH="1" flipV="1">
            <a:off x="6613552" y="3954687"/>
            <a:ext cx="144100" cy="151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56" idx="6"/>
            <a:endCxn id="19" idx="6"/>
          </p:cNvCxnSpPr>
          <p:nvPr/>
        </p:nvCxnSpPr>
        <p:spPr>
          <a:xfrm flipH="1" flipV="1">
            <a:off x="6865697" y="1299844"/>
            <a:ext cx="363374" cy="724499"/>
          </a:xfrm>
          <a:prstGeom prst="curvedConnector3">
            <a:avLst>
              <a:gd name="adj1" fmla="val -62910"/>
            </a:avLst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732266" y="4536720"/>
            <a:ext cx="5372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-.11*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17085" y="5012801"/>
            <a:ext cx="4014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Figure 2.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USA Social Maladaptation predicted by EDNPR and covariates. Standardized solutions. Robust </a:t>
            </a:r>
            <a:r>
              <a:rPr kumimoji="0" lang="el-G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χ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2(38) = 87.44, p &lt; .001; CFI = .94; RMSEA = .05, 90% CI RMESEA = [.04, .06].  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p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&lt; .05, ** 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&lt; .01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12769" y="5279217"/>
            <a:ext cx="1245535" cy="3462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Depression</a:t>
            </a:r>
          </a:p>
        </p:txBody>
      </p:sp>
      <p:cxnSp>
        <p:nvCxnSpPr>
          <p:cNvPr id="27" name="Straight Arrow Connector 26"/>
          <p:cNvCxnSpPr>
            <a:stCxn id="23" idx="6"/>
            <a:endCxn id="47" idx="1"/>
          </p:cNvCxnSpPr>
          <p:nvPr/>
        </p:nvCxnSpPr>
        <p:spPr>
          <a:xfrm>
            <a:off x="5038324" y="3351360"/>
            <a:ext cx="374445" cy="21009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4792498">
            <a:off x="4830726" y="4723572"/>
            <a:ext cx="6349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.63**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465718" y="1846536"/>
            <a:ext cx="1247055" cy="3462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Misbehavior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6758211" y="1846539"/>
            <a:ext cx="484847" cy="507831"/>
            <a:chOff x="7987691" y="5874327"/>
            <a:chExt cx="452654" cy="677107"/>
          </a:xfrm>
        </p:grpSpPr>
        <p:sp>
          <p:nvSpPr>
            <p:cNvPr id="56" name="Oval 55"/>
            <p:cNvSpPr/>
            <p:nvPr/>
          </p:nvSpPr>
          <p:spPr>
            <a:xfrm>
              <a:off x="7987691" y="5926732"/>
              <a:ext cx="439596" cy="36933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000750" y="5874327"/>
              <a:ext cx="439595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e2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803648" y="5311122"/>
            <a:ext cx="408356" cy="316303"/>
            <a:chOff x="7987691" y="5874327"/>
            <a:chExt cx="544474" cy="421737"/>
          </a:xfrm>
        </p:grpSpPr>
        <p:sp>
          <p:nvSpPr>
            <p:cNvPr id="59" name="Oval 58"/>
            <p:cNvSpPr/>
            <p:nvPr/>
          </p:nvSpPr>
          <p:spPr>
            <a:xfrm>
              <a:off x="7987691" y="5926732"/>
              <a:ext cx="439596" cy="36933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000750" y="5874327"/>
              <a:ext cx="53141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e6</a:t>
              </a:r>
            </a:p>
          </p:txBody>
        </p:sp>
      </p:grpSp>
      <p:cxnSp>
        <p:nvCxnSpPr>
          <p:cNvPr id="54" name="Straight Arrow Connector 53"/>
          <p:cNvCxnSpPr>
            <a:cxnSpLocks/>
            <a:stCxn id="23" idx="6"/>
            <a:endCxn id="48" idx="1"/>
          </p:cNvCxnSpPr>
          <p:nvPr/>
        </p:nvCxnSpPr>
        <p:spPr>
          <a:xfrm flipV="1">
            <a:off x="5038324" y="2019661"/>
            <a:ext cx="427394" cy="1331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cxnSpLocks/>
            <a:stCxn id="22" idx="6"/>
            <a:endCxn id="10" idx="3"/>
          </p:cNvCxnSpPr>
          <p:nvPr/>
        </p:nvCxnSpPr>
        <p:spPr>
          <a:xfrm flipH="1" flipV="1">
            <a:off x="6899278" y="1298997"/>
            <a:ext cx="197865" cy="1420687"/>
          </a:xfrm>
          <a:prstGeom prst="curvedConnector3">
            <a:avLst>
              <a:gd name="adj1" fmla="val -115533"/>
            </a:avLst>
          </a:prstGeom>
          <a:ln>
            <a:headEnd type="triangle" w="lg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cxnSpLocks/>
            <a:stCxn id="60" idx="3"/>
            <a:endCxn id="20" idx="6"/>
          </p:cNvCxnSpPr>
          <p:nvPr/>
        </p:nvCxnSpPr>
        <p:spPr>
          <a:xfrm flipH="1" flipV="1">
            <a:off x="7121570" y="4757040"/>
            <a:ext cx="90434" cy="704123"/>
          </a:xfrm>
          <a:prstGeom prst="curvedConnector3">
            <a:avLst>
              <a:gd name="adj1" fmla="val -252781"/>
            </a:avLst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59" idx="6"/>
            <a:endCxn id="57" idx="3"/>
          </p:cNvCxnSpPr>
          <p:nvPr/>
        </p:nvCxnSpPr>
        <p:spPr>
          <a:xfrm flipV="1">
            <a:off x="7133346" y="2100455"/>
            <a:ext cx="109712" cy="3388474"/>
          </a:xfrm>
          <a:prstGeom prst="curvedConnector3">
            <a:avLst>
              <a:gd name="adj1" fmla="val 308364"/>
            </a:avLst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6857770" y="3384605"/>
            <a:ext cx="627689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.46**</a:t>
            </a:r>
          </a:p>
        </p:txBody>
      </p:sp>
      <p:cxnSp>
        <p:nvCxnSpPr>
          <p:cNvPr id="61" name="Curved Connector 60"/>
          <p:cNvCxnSpPr>
            <a:stCxn id="59" idx="6"/>
            <a:endCxn id="19" idx="6"/>
          </p:cNvCxnSpPr>
          <p:nvPr/>
        </p:nvCxnSpPr>
        <p:spPr>
          <a:xfrm flipH="1" flipV="1">
            <a:off x="6865698" y="1299844"/>
            <a:ext cx="267649" cy="4189081"/>
          </a:xfrm>
          <a:prstGeom prst="curvedConnector3">
            <a:avLst>
              <a:gd name="adj1" fmla="val -228302"/>
            </a:avLst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21" idx="6"/>
            <a:endCxn id="57" idx="3"/>
          </p:cNvCxnSpPr>
          <p:nvPr/>
        </p:nvCxnSpPr>
        <p:spPr>
          <a:xfrm flipV="1">
            <a:off x="7081523" y="2100455"/>
            <a:ext cx="161535" cy="1866748"/>
          </a:xfrm>
          <a:prstGeom prst="curvedConnector3">
            <a:avLst>
              <a:gd name="adj1" fmla="val 241517"/>
            </a:avLst>
          </a:prstGeom>
          <a:ln>
            <a:headEnd type="triangle"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731095" y="3000649"/>
            <a:ext cx="627689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-.35**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363347" y="2234012"/>
            <a:ext cx="627689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.53**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424401" y="1459852"/>
            <a:ext cx="627689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.69**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94409" y="1523635"/>
            <a:ext cx="627155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.16**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506256" y="5002216"/>
            <a:ext cx="627689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.32**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301749" y="3800448"/>
            <a:ext cx="1269944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Child’s Gender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571692" y="3610592"/>
            <a:ext cx="5372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-.08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248801" y="3037283"/>
            <a:ext cx="1322890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Parental Responsivity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608321" y="3048823"/>
            <a:ext cx="5372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-.11*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301747" y="2552178"/>
            <a:ext cx="1269944" cy="3462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Income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608321" y="2552177"/>
            <a:ext cx="5372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.04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301749" y="1815500"/>
            <a:ext cx="1269944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Parent Education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571692" y="1965540"/>
            <a:ext cx="5372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-.05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301749" y="1049596"/>
            <a:ext cx="1269944" cy="3462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Parent Age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712487" y="1425955"/>
            <a:ext cx="5372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-.06</a:t>
            </a:r>
          </a:p>
        </p:txBody>
      </p:sp>
      <p:cxnSp>
        <p:nvCxnSpPr>
          <p:cNvPr id="82" name="Straight Arrow Connector 81"/>
          <p:cNvCxnSpPr>
            <a:stCxn id="80" idx="3"/>
            <a:endCxn id="23" idx="2"/>
          </p:cNvCxnSpPr>
          <p:nvPr/>
        </p:nvCxnSpPr>
        <p:spPr>
          <a:xfrm>
            <a:off x="2571693" y="1222721"/>
            <a:ext cx="1074578" cy="21286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78" idx="3"/>
            <a:endCxn id="23" idx="2"/>
          </p:cNvCxnSpPr>
          <p:nvPr/>
        </p:nvCxnSpPr>
        <p:spPr>
          <a:xfrm>
            <a:off x="2571693" y="2115582"/>
            <a:ext cx="1074578" cy="12357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76" idx="3"/>
            <a:endCxn id="23" idx="2"/>
          </p:cNvCxnSpPr>
          <p:nvPr/>
        </p:nvCxnSpPr>
        <p:spPr>
          <a:xfrm>
            <a:off x="2571691" y="2725303"/>
            <a:ext cx="1074580" cy="626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cxnSpLocks/>
            <a:stCxn id="74" idx="3"/>
            <a:endCxn id="23" idx="2"/>
          </p:cNvCxnSpPr>
          <p:nvPr/>
        </p:nvCxnSpPr>
        <p:spPr>
          <a:xfrm>
            <a:off x="2571691" y="3337365"/>
            <a:ext cx="1074580" cy="139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66" idx="3"/>
            <a:endCxn id="23" idx="2"/>
          </p:cNvCxnSpPr>
          <p:nvPr/>
        </p:nvCxnSpPr>
        <p:spPr>
          <a:xfrm flipV="1">
            <a:off x="2571693" y="3351360"/>
            <a:ext cx="1074578" cy="7491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953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4C2928-7FAC-447B-9F88-53636B5F9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87" y="1331232"/>
            <a:ext cx="4902200" cy="4195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en-US" sz="4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SOCIAL Developmental Optimization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3EF0C2-EE57-40DD-B754-BF1477FAB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1951" y="0"/>
            <a:ext cx="348204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B302FEF-C74A-4577-B776-89DA3115A3E3}"/>
              </a:ext>
            </a:extLst>
          </p:cNvPr>
          <p:cNvSpPr txBox="1">
            <a:spLocks/>
          </p:cNvSpPr>
          <p:nvPr/>
        </p:nvSpPr>
        <p:spPr bwMode="auto">
          <a:xfrm>
            <a:off x="6008242" y="1524000"/>
            <a:ext cx="2789466" cy="419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Narvaez, D., Woodbury, R., Gleason, T.,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Kurth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A., Cheng, A., Wang, L., Deng, L., &amp;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Gutzwiller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E., Christen, M., &amp;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Naeflin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C. (2019).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Evolved Nest Provision: Moral Socialization, Social Maladaptation And Social Thriving in Three Countries. </a:t>
            </a:r>
            <a:r>
              <a:rPr kumimoji="0" lang="en-US" sz="17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Sage Open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 rot="18624514">
            <a:off x="5516218" y="2886940"/>
            <a:ext cx="582773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.79**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19830" y="1691952"/>
            <a:ext cx="1147834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Social Enjoyment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19829" y="991563"/>
            <a:ext cx="1234707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Social Attunement</a:t>
            </a:r>
          </a:p>
        </p:txBody>
      </p:sp>
      <p:sp>
        <p:nvSpPr>
          <p:cNvPr id="44" name="TextBox 43"/>
          <p:cNvSpPr txBox="1"/>
          <p:nvPr/>
        </p:nvSpPr>
        <p:spPr>
          <a:xfrm rot="4440352">
            <a:off x="5205668" y="3873405"/>
            <a:ext cx="581016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.61**</a:t>
            </a:r>
          </a:p>
        </p:txBody>
      </p:sp>
      <p:sp>
        <p:nvSpPr>
          <p:cNvPr id="41" name="TextBox 40"/>
          <p:cNvSpPr txBox="1"/>
          <p:nvPr/>
        </p:nvSpPr>
        <p:spPr>
          <a:xfrm rot="3380861">
            <a:off x="5352970" y="3482046"/>
            <a:ext cx="696869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.80**</a:t>
            </a:r>
          </a:p>
        </p:txBody>
      </p:sp>
      <p:sp>
        <p:nvSpPr>
          <p:cNvPr id="40" name="TextBox 39"/>
          <p:cNvSpPr txBox="1"/>
          <p:nvPr/>
        </p:nvSpPr>
        <p:spPr>
          <a:xfrm rot="17621761">
            <a:off x="5218401" y="2537428"/>
            <a:ext cx="582773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.84**</a:t>
            </a:r>
          </a:p>
        </p:txBody>
      </p:sp>
      <p:sp>
        <p:nvSpPr>
          <p:cNvPr id="3" name="TextBox 2"/>
          <p:cNvSpPr txBox="1"/>
          <p:nvPr/>
        </p:nvSpPr>
        <p:spPr>
          <a:xfrm rot="17415491">
            <a:off x="5206666" y="1771788"/>
            <a:ext cx="572747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.85**</a:t>
            </a:r>
          </a:p>
        </p:txBody>
      </p:sp>
      <p:sp>
        <p:nvSpPr>
          <p:cNvPr id="19" name="Oval 18"/>
          <p:cNvSpPr/>
          <p:nvPr/>
        </p:nvSpPr>
        <p:spPr>
          <a:xfrm>
            <a:off x="7122116" y="1149134"/>
            <a:ext cx="329697" cy="27699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5394" y="3706621"/>
            <a:ext cx="1245535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Social Imagination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93094" y="2546440"/>
            <a:ext cx="1419656" cy="3462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Consideration</a:t>
            </a:r>
          </a:p>
        </p:txBody>
      </p:sp>
      <p:sp>
        <p:nvSpPr>
          <p:cNvPr id="23" name="Oval 22"/>
          <p:cNvSpPr/>
          <p:nvPr/>
        </p:nvSpPr>
        <p:spPr>
          <a:xfrm>
            <a:off x="4000383" y="2994017"/>
            <a:ext cx="1392053" cy="7146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1749" y="4662603"/>
            <a:ext cx="1269944" cy="3462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EDNPR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0279" y="3164958"/>
            <a:ext cx="115093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Sociality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18149" y="1112326"/>
            <a:ext cx="4381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e1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109347" y="1842663"/>
            <a:ext cx="446969" cy="507831"/>
            <a:chOff x="7938848" y="1704601"/>
            <a:chExt cx="459100" cy="677107"/>
          </a:xfrm>
        </p:grpSpPr>
        <p:sp>
          <p:nvSpPr>
            <p:cNvPr id="22" name="Oval 21"/>
            <p:cNvSpPr/>
            <p:nvPr/>
          </p:nvSpPr>
          <p:spPr>
            <a:xfrm>
              <a:off x="7938848" y="1745058"/>
              <a:ext cx="439596" cy="36933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58352" y="1704601"/>
              <a:ext cx="439596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325716" y="2562170"/>
            <a:ext cx="433822" cy="301725"/>
            <a:chOff x="8080811" y="2631387"/>
            <a:chExt cx="578429" cy="402300"/>
          </a:xfrm>
        </p:grpSpPr>
        <p:sp>
          <p:nvSpPr>
            <p:cNvPr id="21" name="Oval 20"/>
            <p:cNvSpPr/>
            <p:nvPr/>
          </p:nvSpPr>
          <p:spPr>
            <a:xfrm>
              <a:off x="8080811" y="2664355"/>
              <a:ext cx="439596" cy="36933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88600" y="2631387"/>
              <a:ext cx="57064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e3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82606" y="3834426"/>
            <a:ext cx="406903" cy="300082"/>
            <a:chOff x="7987691" y="5906887"/>
            <a:chExt cx="542537" cy="400109"/>
          </a:xfrm>
        </p:grpSpPr>
        <p:sp>
          <p:nvSpPr>
            <p:cNvPr id="20" name="Oval 19"/>
            <p:cNvSpPr/>
            <p:nvPr/>
          </p:nvSpPr>
          <p:spPr>
            <a:xfrm>
              <a:off x="7987691" y="5926732"/>
              <a:ext cx="439596" cy="36933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00750" y="5906887"/>
              <a:ext cx="52947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e4</a:t>
              </a:r>
            </a:p>
          </p:txBody>
        </p:sp>
      </p:grpSp>
      <p:cxnSp>
        <p:nvCxnSpPr>
          <p:cNvPr id="25" name="Straight Arrow Connector 24"/>
          <p:cNvCxnSpPr>
            <a:stCxn id="4" idx="3"/>
            <a:endCxn id="23" idx="2"/>
          </p:cNvCxnSpPr>
          <p:nvPr/>
        </p:nvCxnSpPr>
        <p:spPr>
          <a:xfrm flipV="1">
            <a:off x="2571693" y="3351360"/>
            <a:ext cx="1428690" cy="14843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  <a:stCxn id="23" idx="7"/>
            <a:endCxn id="5" idx="1"/>
          </p:cNvCxnSpPr>
          <p:nvPr/>
        </p:nvCxnSpPr>
        <p:spPr>
          <a:xfrm flipV="1">
            <a:off x="5188575" y="1291645"/>
            <a:ext cx="631254" cy="18070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3" idx="6"/>
            <a:endCxn id="6" idx="1"/>
          </p:cNvCxnSpPr>
          <p:nvPr/>
        </p:nvCxnSpPr>
        <p:spPr>
          <a:xfrm flipV="1">
            <a:off x="5392436" y="1992034"/>
            <a:ext cx="427394" cy="13593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  <a:stCxn id="23" idx="6"/>
            <a:endCxn id="7" idx="1"/>
          </p:cNvCxnSpPr>
          <p:nvPr/>
        </p:nvCxnSpPr>
        <p:spPr>
          <a:xfrm flipV="1">
            <a:off x="5392436" y="2719565"/>
            <a:ext cx="500658" cy="6317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3" idx="5"/>
            <a:endCxn id="48" idx="1"/>
          </p:cNvCxnSpPr>
          <p:nvPr/>
        </p:nvCxnSpPr>
        <p:spPr>
          <a:xfrm>
            <a:off x="5188575" y="3604039"/>
            <a:ext cx="639360" cy="19511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9" idx="2"/>
          </p:cNvCxnSpPr>
          <p:nvPr/>
        </p:nvCxnSpPr>
        <p:spPr>
          <a:xfrm flipH="1" flipV="1">
            <a:off x="6967663" y="1287456"/>
            <a:ext cx="154454" cy="1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1" idx="1"/>
            <a:endCxn id="6" idx="3"/>
          </p:cNvCxnSpPr>
          <p:nvPr/>
        </p:nvCxnSpPr>
        <p:spPr>
          <a:xfrm flipH="1" flipV="1">
            <a:off x="6967664" y="1992034"/>
            <a:ext cx="160672" cy="1045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0" idx="2"/>
            <a:endCxn id="8" idx="3"/>
          </p:cNvCxnSpPr>
          <p:nvPr/>
        </p:nvCxnSpPr>
        <p:spPr>
          <a:xfrm flipH="1">
            <a:off x="7040929" y="3987810"/>
            <a:ext cx="141682" cy="188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cxnSpLocks/>
            <a:stCxn id="12" idx="1"/>
            <a:endCxn id="7" idx="3"/>
          </p:cNvCxnSpPr>
          <p:nvPr/>
        </p:nvCxnSpPr>
        <p:spPr>
          <a:xfrm flipH="1">
            <a:off x="7312750" y="2712211"/>
            <a:ext cx="18808" cy="73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stCxn id="21" idx="6"/>
            <a:endCxn id="20" idx="6"/>
          </p:cNvCxnSpPr>
          <p:nvPr/>
        </p:nvCxnSpPr>
        <p:spPr>
          <a:xfrm flipH="1">
            <a:off x="7512308" y="2725397"/>
            <a:ext cx="143105" cy="1262413"/>
          </a:xfrm>
          <a:prstGeom prst="curvedConnector3">
            <a:avLst>
              <a:gd name="adj1" fmla="val -119808"/>
            </a:avLst>
          </a:prstGeom>
          <a:ln>
            <a:headEnd type="triangle"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64" idx="6"/>
            <a:endCxn id="69" idx="6"/>
          </p:cNvCxnSpPr>
          <p:nvPr/>
        </p:nvCxnSpPr>
        <p:spPr>
          <a:xfrm>
            <a:off x="7546524" y="4824186"/>
            <a:ext cx="14740" cy="721864"/>
          </a:xfrm>
          <a:prstGeom prst="curvedConnector3">
            <a:avLst>
              <a:gd name="adj1" fmla="val 1263181"/>
            </a:avLst>
          </a:prstGeom>
          <a:ln>
            <a:headEnd type="triangle"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35102" y="3247753"/>
            <a:ext cx="631254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.08**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358637" y="5034121"/>
            <a:ext cx="627689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.31**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44325" y="4534628"/>
            <a:ext cx="717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.22**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07784" y="5034123"/>
            <a:ext cx="4367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Figure 3.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USA Sociality predicted by EDNPR and covariates. Standardized solutions. Robust </a:t>
            </a:r>
            <a:r>
              <a:rPr kumimoji="0" lang="el-G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χ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2(44) = 88.79, 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&lt; .001; CFI = .98; RMSEA = .05, 90% CI RMESEA = [.04, .06].  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p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&lt; .05, ** 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&lt; .01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19830" y="4639520"/>
            <a:ext cx="1245535" cy="3462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Thriving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27935" y="5382059"/>
            <a:ext cx="1245535" cy="3462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Happiness</a:t>
            </a:r>
          </a:p>
        </p:txBody>
      </p:sp>
      <p:cxnSp>
        <p:nvCxnSpPr>
          <p:cNvPr id="54" name="Straight Arrow Connector 53"/>
          <p:cNvCxnSpPr>
            <a:stCxn id="23" idx="6"/>
            <a:endCxn id="8" idx="1"/>
          </p:cNvCxnSpPr>
          <p:nvPr/>
        </p:nvCxnSpPr>
        <p:spPr>
          <a:xfrm>
            <a:off x="5392436" y="3351360"/>
            <a:ext cx="402958" cy="6553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23" idx="6"/>
            <a:endCxn id="47" idx="1"/>
          </p:cNvCxnSpPr>
          <p:nvPr/>
        </p:nvCxnSpPr>
        <p:spPr>
          <a:xfrm>
            <a:off x="5392436" y="3351360"/>
            <a:ext cx="427394" cy="14612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 rot="4225348">
            <a:off x="5127923" y="4651061"/>
            <a:ext cx="582773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.58**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7216832" y="4670802"/>
            <a:ext cx="372685" cy="300082"/>
            <a:chOff x="7987691" y="5906887"/>
            <a:chExt cx="496912" cy="400109"/>
          </a:xfrm>
        </p:grpSpPr>
        <p:sp>
          <p:nvSpPr>
            <p:cNvPr id="64" name="Oval 63"/>
            <p:cNvSpPr/>
            <p:nvPr/>
          </p:nvSpPr>
          <p:spPr>
            <a:xfrm>
              <a:off x="7987691" y="5926732"/>
              <a:ext cx="439596" cy="36933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000750" y="5906887"/>
              <a:ext cx="48385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e5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231560" y="5392666"/>
            <a:ext cx="372685" cy="300082"/>
            <a:chOff x="7987691" y="5906887"/>
            <a:chExt cx="496913" cy="400109"/>
          </a:xfrm>
        </p:grpSpPr>
        <p:sp>
          <p:nvSpPr>
            <p:cNvPr id="69" name="Oval 68"/>
            <p:cNvSpPr/>
            <p:nvPr/>
          </p:nvSpPr>
          <p:spPr>
            <a:xfrm>
              <a:off x="7987691" y="5926732"/>
              <a:ext cx="439596" cy="36933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000750" y="5906887"/>
              <a:ext cx="48385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e6</a:t>
              </a:r>
            </a:p>
          </p:txBody>
        </p:sp>
      </p:grpSp>
      <p:cxnSp>
        <p:nvCxnSpPr>
          <p:cNvPr id="74" name="Straight Arrow Connector 73"/>
          <p:cNvCxnSpPr>
            <a:cxnSpLocks/>
            <a:stCxn id="65" idx="1"/>
            <a:endCxn id="47" idx="3"/>
          </p:cNvCxnSpPr>
          <p:nvPr/>
        </p:nvCxnSpPr>
        <p:spPr>
          <a:xfrm flipH="1" flipV="1">
            <a:off x="7065365" y="4812645"/>
            <a:ext cx="161261" cy="81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69" idx="2"/>
            <a:endCxn id="48" idx="3"/>
          </p:cNvCxnSpPr>
          <p:nvPr/>
        </p:nvCxnSpPr>
        <p:spPr>
          <a:xfrm flipH="1">
            <a:off x="7073470" y="5546050"/>
            <a:ext cx="158095" cy="91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19" idx="6"/>
            <a:endCxn id="21" idx="6"/>
          </p:cNvCxnSpPr>
          <p:nvPr/>
        </p:nvCxnSpPr>
        <p:spPr>
          <a:xfrm>
            <a:off x="7451813" y="1287634"/>
            <a:ext cx="203600" cy="1437763"/>
          </a:xfrm>
          <a:prstGeom prst="curvedConnector3">
            <a:avLst>
              <a:gd name="adj1" fmla="val 184209"/>
            </a:avLst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7427276" y="1607084"/>
            <a:ext cx="631254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.45**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301749" y="3835617"/>
            <a:ext cx="1269944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Child’s Gender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571694" y="3719477"/>
            <a:ext cx="5859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.11**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243850" y="3062819"/>
            <a:ext cx="1327843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Parental Responsivity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608320" y="3074359"/>
            <a:ext cx="5859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.45**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301749" y="2563814"/>
            <a:ext cx="1269944" cy="3462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Income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620378" y="2534383"/>
            <a:ext cx="5372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.09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301749" y="1787908"/>
            <a:ext cx="1269944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Parent Education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571694" y="1884083"/>
            <a:ext cx="5372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-.01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301749" y="1032472"/>
            <a:ext cx="1269944" cy="3462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Parent Age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736604" y="1330563"/>
            <a:ext cx="5372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.01</a:t>
            </a:r>
          </a:p>
        </p:txBody>
      </p:sp>
      <p:cxnSp>
        <p:nvCxnSpPr>
          <p:cNvPr id="87" name="Straight Arrow Connector 86"/>
          <p:cNvCxnSpPr>
            <a:stCxn id="85" idx="3"/>
            <a:endCxn id="23" idx="2"/>
          </p:cNvCxnSpPr>
          <p:nvPr/>
        </p:nvCxnSpPr>
        <p:spPr>
          <a:xfrm>
            <a:off x="2571693" y="1205597"/>
            <a:ext cx="1428690" cy="21457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83" idx="3"/>
            <a:endCxn id="23" idx="2"/>
          </p:cNvCxnSpPr>
          <p:nvPr/>
        </p:nvCxnSpPr>
        <p:spPr>
          <a:xfrm>
            <a:off x="2571693" y="2087990"/>
            <a:ext cx="1428690" cy="12633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80" idx="3"/>
            <a:endCxn id="23" idx="2"/>
          </p:cNvCxnSpPr>
          <p:nvPr/>
        </p:nvCxnSpPr>
        <p:spPr>
          <a:xfrm>
            <a:off x="2571693" y="2736939"/>
            <a:ext cx="1428690" cy="6144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cxnSpLocks/>
            <a:stCxn id="77" idx="3"/>
            <a:endCxn id="23" idx="2"/>
          </p:cNvCxnSpPr>
          <p:nvPr/>
        </p:nvCxnSpPr>
        <p:spPr>
          <a:xfrm flipV="1">
            <a:off x="2571693" y="3351360"/>
            <a:ext cx="1428690" cy="115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62" idx="3"/>
            <a:endCxn id="23" idx="2"/>
          </p:cNvCxnSpPr>
          <p:nvPr/>
        </p:nvCxnSpPr>
        <p:spPr>
          <a:xfrm flipV="1">
            <a:off x="2571693" y="3351360"/>
            <a:ext cx="1428690" cy="7843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696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4C2928-7FAC-447B-9F88-53636B5F9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87" y="1331232"/>
            <a:ext cx="4902200" cy="4195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en-US" sz="4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Adult wellbeing sociality morality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3EF0C2-EE57-40DD-B754-BF1477FAB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1951" y="0"/>
            <a:ext cx="348204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B302FEF-C74A-4577-B776-89DA3115A3E3}"/>
              </a:ext>
            </a:extLst>
          </p:cNvPr>
          <p:cNvSpPr txBox="1">
            <a:spLocks/>
          </p:cNvSpPr>
          <p:nvPr/>
        </p:nvSpPr>
        <p:spPr bwMode="auto">
          <a:xfrm>
            <a:off x="6008242" y="1524000"/>
            <a:ext cx="2789466" cy="419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Narvaez, D., Wang, L, &amp; Cheng, A. (2016).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Evolved Developmental Niche History: Relation to adult psychopathology and morality.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Applied Developmental Science, 20(4), 294-309. http://dx.doi.org/10.1080/10888691.2015.1128835 </a:t>
            </a:r>
          </a:p>
        </p:txBody>
      </p:sp>
    </p:spTree>
    <p:extLst>
      <p:ext uri="{BB962C8B-B14F-4D97-AF65-F5344CB8AC3E}">
        <p14:creationId xmlns:p14="http://schemas.microsoft.com/office/powerpoint/2010/main" val="24308849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262966"/>
            <a:ext cx="716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" charset="0"/>
                <a:ea typeface="ＭＳ Ｐゴシック" charset="0"/>
              </a:rPr>
              <a:t>Adult data: </a:t>
            </a:r>
            <a:br>
              <a:rPr lang="en-US" dirty="0">
                <a:latin typeface="Calibri" charset="0"/>
                <a:ea typeface="ＭＳ Ｐゴシック" charset="0"/>
              </a:rPr>
            </a:br>
            <a:r>
              <a:rPr lang="en-US" dirty="0">
                <a:latin typeface="Calibri" charset="0"/>
                <a:ea typeface="ＭＳ Ｐゴシック" charset="0"/>
              </a:rPr>
              <a:t>Significant Mediation Patterns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09819"/>
          <a:ext cx="8382000" cy="4733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7828" name="TextBox 1"/>
          <p:cNvSpPr txBox="1">
            <a:spLocks noChangeArrowheads="1"/>
          </p:cNvSpPr>
          <p:nvPr/>
        </p:nvSpPr>
        <p:spPr bwMode="auto">
          <a:xfrm>
            <a:off x="6629400" y="5395623"/>
            <a:ext cx="2590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Perspective taking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Personal distress</a:t>
            </a:r>
          </a:p>
        </p:txBody>
      </p:sp>
      <p:sp>
        <p:nvSpPr>
          <p:cNvPr id="77829" name="TextBox 4"/>
          <p:cNvSpPr txBox="1">
            <a:spLocks noChangeArrowheads="1"/>
          </p:cNvSpPr>
          <p:nvPr/>
        </p:nvSpPr>
        <p:spPr bwMode="auto">
          <a:xfrm>
            <a:off x="3671454" y="5385232"/>
            <a:ext cx="280554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Relational attunement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Self-protection (withdrawal or opposition)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7830" name="TextBox 5"/>
          <p:cNvSpPr txBox="1">
            <a:spLocks noChangeArrowheads="1"/>
          </p:cNvSpPr>
          <p:nvPr/>
        </p:nvSpPr>
        <p:spPr bwMode="auto">
          <a:xfrm>
            <a:off x="0" y="6479029"/>
            <a:ext cx="38862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charset="0"/>
              </a:rPr>
              <a:t>Narvaez, Wang &amp; Cheng, 2016, Applied Developmental Science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0" name="Picture 2" descr="C:\Users\DFNarvaez\AppData\Local\Microsoft\Windows\INetCache\IE\K42AXJBQ\mae-bebe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76200"/>
            <a:ext cx="1160145" cy="163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4876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607 USA adults</a:t>
            </a:r>
          </a:p>
        </p:txBody>
      </p:sp>
    </p:spTree>
    <p:extLst>
      <p:ext uri="{BB962C8B-B14F-4D97-AF65-F5344CB8AC3E}">
        <p14:creationId xmlns:p14="http://schemas.microsoft.com/office/powerpoint/2010/main" val="14737142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18745-69B5-4D1A-A03A-1EFC9705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115745"/>
            <a:ext cx="3749040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More Information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42BCCC-FF7F-4C80-9357-BD63EEE02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8" r="427" b="-5"/>
          <a:stretch/>
        </p:blipFill>
        <p:spPr>
          <a:xfrm>
            <a:off x="6703566" y="189624"/>
            <a:ext cx="1245088" cy="20651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28CDFD-AD3D-4C83-AF43-ED5122309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0" r="9950"/>
          <a:stretch/>
        </p:blipFill>
        <p:spPr>
          <a:xfrm>
            <a:off x="4267200" y="206110"/>
            <a:ext cx="1301719" cy="2048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6F30BD-687C-4020-988E-26FD0112E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52" r="-1" b="10737"/>
          <a:stretch/>
        </p:blipFill>
        <p:spPr>
          <a:xfrm>
            <a:off x="6568284" y="4800600"/>
            <a:ext cx="2349516" cy="17483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9E03FC-12FC-4A40-9462-EFB8C12D9C26}"/>
              </a:ext>
            </a:extLst>
          </p:cNvPr>
          <p:cNvSpPr/>
          <p:nvPr/>
        </p:nvSpPr>
        <p:spPr>
          <a:xfrm>
            <a:off x="226200" y="1729232"/>
            <a:ext cx="86916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Dr. Darcia Narvaez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 of Notre Dame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 of Psychology, </a:t>
            </a:r>
            <a:r>
              <a:rPr lang="en-US" alt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dnarvaez@nd.edu</a:t>
            </a:r>
            <a:endParaRPr lang="en-US" alt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endParaRPr lang="en-US" alt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Lots on parenting and early life experience effects at Narvaez’s </a:t>
            </a:r>
            <a:r>
              <a:rPr lang="en-US" alt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blog at Psychology Today</a:t>
            </a:r>
            <a:r>
              <a:rPr lang="en-US" alt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altLang="en-US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Moral Landscapes</a:t>
            </a:r>
            <a:endParaRPr lang="en-US" alt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http://www.psychologytoday.com/blog/moral-landscapes</a:t>
            </a:r>
            <a:r>
              <a:rPr lang="en-US" alt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Webpage</a:t>
            </a:r>
            <a:r>
              <a:rPr lang="en-US" alt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(blog links, download </a:t>
            </a:r>
            <a:r>
              <a:rPr lang="en-US" alt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apers</a:t>
            </a:r>
            <a:r>
              <a:rPr lang="en-US" alt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etc.) </a:t>
            </a:r>
            <a:r>
              <a:rPr lang="en-US" altLang="en-US" sz="2400" dirty="0">
                <a:latin typeface="+mn-lt"/>
                <a:cs typeface="+mn-cs"/>
                <a:hlinkClick r:id="rId7"/>
              </a:rPr>
              <a:t>https://sites.nd.edu/darcianarvaez/</a:t>
            </a:r>
            <a:endParaRPr lang="en-US" altLang="en-US" sz="2400" dirty="0">
              <a:latin typeface="+mn-lt"/>
              <a:cs typeface="+mn-cs"/>
            </a:endParaRPr>
          </a:p>
          <a:p>
            <a:pPr>
              <a:lnSpc>
                <a:spcPct val="90000"/>
              </a:lnSpc>
            </a:pP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90000"/>
              </a:lnSpc>
            </a:pPr>
            <a:r>
              <a:rPr lang="en-US" altLang="en-US" sz="2400" i="1" dirty="0">
                <a:solidFill>
                  <a:prstClr val="black"/>
                </a:solidFill>
                <a:latin typeface="Calibri" panose="020F0502020204030204"/>
              </a:rPr>
              <a:t>Watch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hlinkClick r:id="rId8"/>
              </a:rPr>
              <a:t>BreakingThe</a:t>
            </a:r>
            <a:r>
              <a:rPr lang="en-US" altLang="en-US" sz="2400" i="1" dirty="0">
                <a:solidFill>
                  <a:prstClr val="black"/>
                </a:solidFill>
                <a:latin typeface="Calibri" panose="020F0502020204030204"/>
                <a:hlinkClick r:id="rId8"/>
              </a:rPr>
              <a:t>CycleFilm.org</a:t>
            </a: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4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en-US" altLang="en-US" sz="4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Find us at </a:t>
            </a:r>
            <a:r>
              <a:rPr lang="en-US" altLang="en-US" sz="4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EvolvedNest.org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A93824-5432-4508-B74E-73249B37115C}"/>
              </a:ext>
            </a:extLst>
          </p:cNvPr>
          <p:cNvSpPr txBox="1"/>
          <p:nvPr/>
        </p:nvSpPr>
        <p:spPr>
          <a:xfrm>
            <a:off x="6477000" y="2290361"/>
            <a:ext cx="2118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/>
              <a:t>Mary Tarsha, </a:t>
            </a:r>
            <a:r>
              <a:rPr lang="en-US" altLang="en-US" dirty="0" err="1"/>
              <a:t>M.Ed</a:t>
            </a:r>
            <a:r>
              <a:rPr lang="en-US" altLang="en-US" dirty="0"/>
              <a:t> </a:t>
            </a:r>
            <a:r>
              <a:rPr lang="en-US" altLang="en-US" dirty="0">
                <a:hlinkClick r:id="rId9"/>
              </a:rPr>
              <a:t>mtarsha@nd.edu</a:t>
            </a:r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4363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E767A-C214-4813-9806-ACC1492ED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8EBE0-36B2-4CB9-A511-EB5B4A42C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20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0EC0DCCE-078A-43FB-BC54-35DFF4FAFE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52475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solidFill>
                  <a:schemeClr val="accent1"/>
                </a:solidFill>
              </a:rPr>
              <a:t>1. Soothing Prenatal and Perinatal Experiences</a:t>
            </a:r>
          </a:p>
        </p:txBody>
      </p:sp>
      <p:sp>
        <p:nvSpPr>
          <p:cNvPr id="60419" name="Content Placeholder 2">
            <a:extLst>
              <a:ext uri="{FF2B5EF4-FFF2-40B4-BE49-F238E27FC236}">
                <a16:creationId xmlns:a16="http://schemas.microsoft.com/office/drawing/2014/main" id="{DC471CBF-3EA5-4F49-907B-42D5F5F51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6725"/>
            <a:ext cx="7886700" cy="51212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2800" dirty="0"/>
              <a:t>Common practices in US c</a:t>
            </a:r>
            <a:r>
              <a:rPr lang="en-US" altLang="en-US" dirty="0"/>
              <a:t>an stress the baby and disrupt development and bonding</a:t>
            </a:r>
          </a:p>
          <a:p>
            <a:pPr lvl="1">
              <a:defRPr/>
            </a:pPr>
            <a:r>
              <a:rPr lang="en-US" altLang="en-US" dirty="0"/>
              <a:t>Interference with timing (babies vary by 55 days in womb) </a:t>
            </a:r>
          </a:p>
          <a:p>
            <a:pPr lvl="1">
              <a:defRPr/>
            </a:pPr>
            <a:r>
              <a:rPr lang="en-US" altLang="en-US" dirty="0"/>
              <a:t>Labor drugs (can drug the baby for weeks), </a:t>
            </a:r>
          </a:p>
          <a:p>
            <a:pPr lvl="1">
              <a:defRPr/>
            </a:pPr>
            <a:r>
              <a:rPr lang="en-US" altLang="en-US" dirty="0"/>
              <a:t>Medical routines and environment stress the child (e.g., smells, bright lights, rough treatment, extensive separation of mom and baby, vaccination, circumcision)</a:t>
            </a:r>
          </a:p>
          <a:p>
            <a:pPr lvl="1">
              <a:defRPr/>
            </a:pPr>
            <a:r>
              <a:rPr lang="en-US" altLang="en-US" dirty="0"/>
              <a:t>Mother–infant entrainment affected physiologically and psychologically</a:t>
            </a:r>
          </a:p>
          <a:p>
            <a:pPr lvl="1">
              <a:defRPr/>
            </a:pPr>
            <a:endParaRPr lang="en-US" altLang="en-US" dirty="0"/>
          </a:p>
          <a:p>
            <a:pPr marL="0" indent="0" algn="r" eaLnBrk="1" hangingPunct="1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en-US" sz="3200" i="1" dirty="0"/>
              <a:t>			</a:t>
            </a:r>
            <a:r>
              <a:rPr lang="en-US" sz="2000" i="1" dirty="0"/>
              <a:t>Buckley, 2015; Liu et al., 2007</a:t>
            </a:r>
            <a:endParaRPr lang="en-US" altLang="en-US" sz="2000" i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FFB68808-B50B-4360-B0A6-A8A688BA6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564" y="6321623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other and child sleeping together">
            <a:extLst>
              <a:ext uri="{FF2B5EF4-FFF2-40B4-BE49-F238E27FC236}">
                <a16:creationId xmlns:a16="http://schemas.microsoft.com/office/drawing/2014/main" id="{7ECF20C2-5D4A-45A6-877D-C3F479354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6" r="12926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5EEB7D-4A36-4640-A211-7F1FE445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099" y="299023"/>
            <a:ext cx="4692497" cy="2785699"/>
          </a:xfrm>
        </p:spPr>
        <p:txBody>
          <a:bodyPr>
            <a:normAutofit/>
          </a:bodyPr>
          <a:lstStyle/>
          <a:p>
            <a:r>
              <a:rPr lang="en-US" sz="4400" b="1" dirty="0"/>
              <a:t>Maternal Presence Matters for Brain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1B938-CF33-4DD8-B1B6-24074671D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194" y="3084722"/>
            <a:ext cx="4549278" cy="478891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Normal development requires neural sculpting and shaping of connections between neurons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This type of sculpting is dependent upon sensory experience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For mammals these sensory experiences come from feeding, nurturing, soothing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176982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other and child sleeping together">
            <a:extLst>
              <a:ext uri="{FF2B5EF4-FFF2-40B4-BE49-F238E27FC236}">
                <a16:creationId xmlns:a16="http://schemas.microsoft.com/office/drawing/2014/main" id="{7ECF20C2-5D4A-45A6-877D-C3F479354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5" r="12927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1B938-CF33-4DD8-B1B6-24074671D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56" y="154236"/>
            <a:ext cx="5245240" cy="651096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900" b="1" dirty="0"/>
              <a:t>Maternal Presence Matters for Brain Development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Rat pups' brain activity (</a:t>
            </a:r>
            <a:r>
              <a:rPr lang="en-US" sz="2400" dirty="0">
                <a:latin typeface="Times New Roman" panose="02020603050405020304" pitchFamily="18" charset="0"/>
              </a:rPr>
              <a:t>electroencephalography; EEG) when the mother present/absent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Maternal absence decreased cortical synchrony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based upon noradrenergic mechanisms (neurotransmitters responsible for flight or fight)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</a:rPr>
              <a:t>Conclusion: In the first months and years of life, maternal presence influences the infant brain </a:t>
            </a:r>
          </a:p>
          <a:p>
            <a:pPr marL="0" indent="0">
              <a:buNone/>
            </a:pP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Sarro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Wilson and Sullivan (2014)</a:t>
            </a:r>
            <a:endParaRPr lang="en-US" sz="1800" dirty="0">
              <a:latin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i="1" dirty="0">
                <a:latin typeface="Times New Roman" panose="02020603050405020304" pitchFamily="18" charset="0"/>
              </a:rPr>
              <a:t>Simple presence of the mother shapes infant brain activity </a:t>
            </a:r>
            <a:r>
              <a:rPr lang="en-US" sz="2000" i="1" dirty="0">
                <a:latin typeface="Times New Roman" panose="02020603050405020304" pitchFamily="18" charset="0"/>
              </a:rPr>
              <a:t>(Drury, Sanchez &amp; Gonzalez, 2016)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58566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46A19-4DE8-4606-A0D0-70CCF8152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511257"/>
            <a:ext cx="7543800" cy="881406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Heart Math: Field Resonance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C21749-D58A-4E20-9468-7F79290DC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04" y="222459"/>
            <a:ext cx="8827992" cy="416414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E8C16D-B37F-4F9D-8793-8FC1AA81E187}"/>
              </a:ext>
            </a:extLst>
          </p:cNvPr>
          <p:cNvSpPr txBox="1"/>
          <p:nvPr/>
        </p:nvSpPr>
        <p:spPr>
          <a:xfrm>
            <a:off x="1066800" y="4625766"/>
            <a:ext cx="6924675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20404030301010803"/>
                <a:ea typeface="+mn-ea"/>
                <a:cs typeface="+mn-cs"/>
              </a:rPr>
              <a:t>The most calming type of physical contact when one is distressed is the chest-to-chest, heart-to-heart hug.</a:t>
            </a:r>
          </a:p>
        </p:txBody>
      </p:sp>
    </p:spTree>
    <p:extLst>
      <p:ext uri="{BB962C8B-B14F-4D97-AF65-F5344CB8AC3E}">
        <p14:creationId xmlns:p14="http://schemas.microsoft.com/office/powerpoint/2010/main" val="859313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6A2AFB1-8352-49C2-A4B5-8B0CFA1C1C60}"/>
              </a:ext>
            </a:extLst>
          </p:cNvPr>
          <p:cNvSpPr>
            <a:spLocks/>
          </p:cNvSpPr>
          <p:nvPr/>
        </p:nvSpPr>
        <p:spPr bwMode="auto">
          <a:xfrm rot="5133968">
            <a:off x="3391711" y="1320471"/>
            <a:ext cx="2503318" cy="1530858"/>
          </a:xfrm>
          <a:prstGeom prst="teardrop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27BBD20-AB48-4772-97AB-E544ED23E5C0}"/>
              </a:ext>
            </a:extLst>
          </p:cNvPr>
          <p:cNvSpPr>
            <a:spLocks/>
          </p:cNvSpPr>
          <p:nvPr/>
        </p:nvSpPr>
        <p:spPr bwMode="auto">
          <a:xfrm rot="17850086">
            <a:off x="4660577" y="1690401"/>
            <a:ext cx="2417267" cy="1740675"/>
          </a:xfrm>
          <a:prstGeom prst="ellipse">
            <a:avLst/>
          </a:prstGeom>
          <a:solidFill>
            <a:srgbClr val="4449A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61D61FC-6822-4D6F-9963-ED4ED0FB0752}"/>
              </a:ext>
            </a:extLst>
          </p:cNvPr>
          <p:cNvSpPr>
            <a:spLocks/>
          </p:cNvSpPr>
          <p:nvPr/>
        </p:nvSpPr>
        <p:spPr bwMode="auto">
          <a:xfrm rot="2137661">
            <a:off x="2066117" y="1862695"/>
            <a:ext cx="2489314" cy="165163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D8BBDCA-BFFA-4DE5-A233-9DF43075ACF3}"/>
              </a:ext>
            </a:extLst>
          </p:cNvPr>
          <p:cNvSpPr>
            <a:spLocks/>
          </p:cNvSpPr>
          <p:nvPr/>
        </p:nvSpPr>
        <p:spPr bwMode="auto">
          <a:xfrm>
            <a:off x="1347499" y="2953063"/>
            <a:ext cx="2407904" cy="152979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A7AC4AF-E57F-47BC-A0F7-FA431A93416A}"/>
              </a:ext>
            </a:extLst>
          </p:cNvPr>
          <p:cNvSpPr>
            <a:spLocks/>
          </p:cNvSpPr>
          <p:nvPr/>
        </p:nvSpPr>
        <p:spPr bwMode="auto">
          <a:xfrm>
            <a:off x="5144985" y="2610230"/>
            <a:ext cx="2559735" cy="164384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CE3C165-B888-4764-81D2-719EA84DE028}"/>
              </a:ext>
            </a:extLst>
          </p:cNvPr>
          <p:cNvSpPr>
            <a:spLocks/>
          </p:cNvSpPr>
          <p:nvPr/>
        </p:nvSpPr>
        <p:spPr bwMode="auto">
          <a:xfrm rot="554810">
            <a:off x="4954027" y="3825015"/>
            <a:ext cx="2544310" cy="1474707"/>
          </a:xfrm>
          <a:prstGeom prst="flowChartDelay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Freeform 5">
            <a:extLst>
              <a:ext uri="{FF2B5EF4-FFF2-40B4-BE49-F238E27FC236}">
                <a16:creationId xmlns:a16="http://schemas.microsoft.com/office/drawing/2014/main" id="{2981D692-BCC2-4700-8847-BB97BF43550B}"/>
              </a:ext>
            </a:extLst>
          </p:cNvPr>
          <p:cNvSpPr>
            <a:spLocks/>
          </p:cNvSpPr>
          <p:nvPr/>
        </p:nvSpPr>
        <p:spPr bwMode="auto">
          <a:xfrm rot="2239000">
            <a:off x="4212219" y="4791447"/>
            <a:ext cx="2446677" cy="16334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9991A54-6320-489F-AECC-E5BA8C32450A}"/>
              </a:ext>
            </a:extLst>
          </p:cNvPr>
          <p:cNvSpPr>
            <a:spLocks/>
          </p:cNvSpPr>
          <p:nvPr/>
        </p:nvSpPr>
        <p:spPr bwMode="auto">
          <a:xfrm rot="19545038">
            <a:off x="1903450" y="3940064"/>
            <a:ext cx="2825775" cy="16979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un 12">
            <a:extLst>
              <a:ext uri="{FF2B5EF4-FFF2-40B4-BE49-F238E27FC236}">
                <a16:creationId xmlns:a16="http://schemas.microsoft.com/office/drawing/2014/main" id="{2552BCFF-0D16-4E1E-BD2E-E7EBB215C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484" y="2563892"/>
            <a:ext cx="2550510" cy="2545657"/>
          </a:xfrm>
          <a:prstGeom prst="su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DCF8E0-5BBC-FA42-A988-77E0547ECB04}"/>
              </a:ext>
            </a:extLst>
          </p:cNvPr>
          <p:cNvSpPr>
            <a:spLocks/>
          </p:cNvSpPr>
          <p:nvPr/>
        </p:nvSpPr>
        <p:spPr bwMode="auto">
          <a:xfrm rot="309718">
            <a:off x="3288384" y="4656740"/>
            <a:ext cx="1392603" cy="20325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3BEC7F-4B0C-4D2B-96ED-853CC59F5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775" y="2865421"/>
            <a:ext cx="2047489" cy="20029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FEA6060-AF07-42C6-BDB3-EBEB0D9BE0D5}"/>
              </a:ext>
            </a:extLst>
          </p:cNvPr>
          <p:cNvSpPr txBox="1"/>
          <p:nvPr/>
        </p:nvSpPr>
        <p:spPr>
          <a:xfrm>
            <a:off x="3783271" y="3287504"/>
            <a:ext cx="1741182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Evolved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Nest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ECFB19C-11E2-4A92-90F7-3C815A48B41B}"/>
              </a:ext>
            </a:extLst>
          </p:cNvPr>
          <p:cNvSpPr txBox="1"/>
          <p:nvPr/>
        </p:nvSpPr>
        <p:spPr>
          <a:xfrm rot="19468956">
            <a:off x="2164094" y="4591263"/>
            <a:ext cx="1629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6-Allomothers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3DD5821-935F-4A94-A414-2C913D0C1428}"/>
              </a:ext>
            </a:extLst>
          </p:cNvPr>
          <p:cNvSpPr txBox="1"/>
          <p:nvPr/>
        </p:nvSpPr>
        <p:spPr>
          <a:xfrm>
            <a:off x="5154565" y="1895571"/>
            <a:ext cx="1605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1-Soothing Perinatal Experiences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435FFE-6FD5-4797-B663-813CFBAA4E98}"/>
              </a:ext>
            </a:extLst>
          </p:cNvPr>
          <p:cNvSpPr txBox="1"/>
          <p:nvPr/>
        </p:nvSpPr>
        <p:spPr>
          <a:xfrm>
            <a:off x="3317390" y="5162579"/>
            <a:ext cx="1369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5-Self-Directed Social Play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5DDA3B4-2A82-44E9-8139-C762DD30ABC4}"/>
              </a:ext>
            </a:extLst>
          </p:cNvPr>
          <p:cNvSpPr txBox="1"/>
          <p:nvPr/>
        </p:nvSpPr>
        <p:spPr>
          <a:xfrm>
            <a:off x="2535041" y="2173622"/>
            <a:ext cx="13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8-Nature Connection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FEC6197-20C0-44E3-9285-488EEA96DE67}"/>
              </a:ext>
            </a:extLst>
          </p:cNvPr>
          <p:cNvSpPr txBox="1"/>
          <p:nvPr/>
        </p:nvSpPr>
        <p:spPr>
          <a:xfrm>
            <a:off x="1606934" y="3328838"/>
            <a:ext cx="1710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7-Responsive Relationships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F0A12E4-88C4-494B-A077-FA7B0EEBD46F}"/>
              </a:ext>
            </a:extLst>
          </p:cNvPr>
          <p:cNvSpPr txBox="1"/>
          <p:nvPr/>
        </p:nvSpPr>
        <p:spPr>
          <a:xfrm rot="812817">
            <a:off x="5694255" y="3091051"/>
            <a:ext cx="182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2-On-Request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Breastfeeding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A3D224D-9DCB-4446-9E70-121F379895AB}"/>
              </a:ext>
            </a:extLst>
          </p:cNvPr>
          <p:cNvSpPr txBox="1"/>
          <p:nvPr/>
        </p:nvSpPr>
        <p:spPr>
          <a:xfrm>
            <a:off x="4622970" y="5359503"/>
            <a:ext cx="1715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4-Positive Climate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9EB40-004C-9545-A512-8950062BB2C6}"/>
              </a:ext>
            </a:extLst>
          </p:cNvPr>
          <p:cNvSpPr txBox="1"/>
          <p:nvPr/>
        </p:nvSpPr>
        <p:spPr>
          <a:xfrm>
            <a:off x="3911574" y="1533423"/>
            <a:ext cx="13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9-Healing Practices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8D2CC3-B393-4220-83F1-B0531E1647A1}"/>
              </a:ext>
            </a:extLst>
          </p:cNvPr>
          <p:cNvSpPr txBox="1"/>
          <p:nvPr/>
        </p:nvSpPr>
        <p:spPr>
          <a:xfrm rot="645026">
            <a:off x="5612227" y="4117583"/>
            <a:ext cx="1775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3-Positive,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moving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(no negative) touch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2F325F-3389-40CB-8ADF-2EBCFF178F2B}"/>
              </a:ext>
            </a:extLst>
          </p:cNvPr>
          <p:cNvSpPr/>
          <p:nvPr/>
        </p:nvSpPr>
        <p:spPr>
          <a:xfrm>
            <a:off x="5831970" y="2671962"/>
            <a:ext cx="1910856" cy="12996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BDC5F9A6-CA73-45BB-A35E-6F7E73CB7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564" y="6321623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4584822-6408-4F2F-A633-B1DB02D5D961}"/>
              </a:ext>
            </a:extLst>
          </p:cNvPr>
          <p:cNvSpPr txBox="1">
            <a:spLocks/>
          </p:cNvSpPr>
          <p:nvPr/>
        </p:nvSpPr>
        <p:spPr>
          <a:xfrm>
            <a:off x="0" y="227132"/>
            <a:ext cx="9191624" cy="564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 Narrow" panose="020B0606020202030204" pitchFamily="34" charset="0"/>
                <a:cs typeface="AngsanaUPC" panose="02020603050405020304" pitchFamily="18" charset="-34"/>
              </a:rPr>
              <a:t>The Evolved Nest Provides Wellness Informed  Care</a:t>
            </a:r>
            <a:endParaRPr lang="en-US" sz="3200" b="1" dirty="0">
              <a:latin typeface="Arial Narrow" panose="020B0606020202030204" pitchFamily="34" charset="0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76531658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SavonVTI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1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8.xml><?xml version="1.0" encoding="utf-8"?>
<a:theme xmlns:a="http://schemas.openxmlformats.org/drawingml/2006/main" name="12_Office Theme">
  <a:themeElements>
    <a:clrScheme name="Custom 8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37795</TotalTime>
  <Words>3298</Words>
  <Application>Microsoft Office PowerPoint</Application>
  <PresentationFormat>On-screen Show (4:3)</PresentationFormat>
  <Paragraphs>539</Paragraphs>
  <Slides>48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48</vt:i4>
      </vt:variant>
    </vt:vector>
  </HeadingPairs>
  <TitlesOfParts>
    <vt:vector size="73" baseType="lpstr">
      <vt:lpstr>Arial</vt:lpstr>
      <vt:lpstr>Arial Narrow</vt:lpstr>
      <vt:lpstr>Avenir Next LT Pro</vt:lpstr>
      <vt:lpstr>Avenir Next LT Pro Light</vt:lpstr>
      <vt:lpstr>Calibri</vt:lpstr>
      <vt:lpstr>Calibri Light</vt:lpstr>
      <vt:lpstr>Century Gothic</vt:lpstr>
      <vt:lpstr>Garamond</vt:lpstr>
      <vt:lpstr>Gill Sans MT</vt:lpstr>
      <vt:lpstr>Oswald</vt:lpstr>
      <vt:lpstr>Times</vt:lpstr>
      <vt:lpstr>Times New Roman</vt:lpstr>
      <vt:lpstr>Wingdings</vt:lpstr>
      <vt:lpstr>Wingdings 3</vt:lpstr>
      <vt:lpstr>Office Theme</vt:lpstr>
      <vt:lpstr>1_Office Theme</vt:lpstr>
      <vt:lpstr>5_Office Theme</vt:lpstr>
      <vt:lpstr>2_Office Theme</vt:lpstr>
      <vt:lpstr>3_Office Theme</vt:lpstr>
      <vt:lpstr>10_Office Theme</vt:lpstr>
      <vt:lpstr>1_Wisp</vt:lpstr>
      <vt:lpstr>12_Office Theme</vt:lpstr>
      <vt:lpstr>4_Office Theme</vt:lpstr>
      <vt:lpstr>SavonVTI</vt:lpstr>
      <vt:lpstr>Parcel</vt:lpstr>
      <vt:lpstr>Mothering and the  Neurobiology of the Child Maternal Gift Economy Salon, May 22, 2021</vt:lpstr>
      <vt:lpstr>Body-brain-mind development</vt:lpstr>
      <vt:lpstr>The Evolved Nest Provides Wellness Informed  Care</vt:lpstr>
      <vt:lpstr>1. Soothing Prenatal and Perinatal Experiences</vt:lpstr>
      <vt:lpstr>1. Soothing Prenatal and Perinatal Experiences</vt:lpstr>
      <vt:lpstr>Maternal Presence Matters for Brain Development</vt:lpstr>
      <vt:lpstr>PowerPoint Presentation</vt:lpstr>
      <vt:lpstr>Heart Math: Field Resonance</vt:lpstr>
      <vt:lpstr>PowerPoint Presentation</vt:lpstr>
      <vt:lpstr>2. Breastfeeding</vt:lpstr>
      <vt:lpstr>PowerPoint Presentation</vt:lpstr>
      <vt:lpstr>3. Physical Touch and Affection</vt:lpstr>
      <vt:lpstr>PowerPoint Presentation</vt:lpstr>
      <vt:lpstr>4. Positive Social Climate</vt:lpstr>
      <vt:lpstr>PowerPoint Presentation</vt:lpstr>
      <vt:lpstr>5. Self-Directed     Social Play</vt:lpstr>
      <vt:lpstr>Right hemisphere development dominant in early years:  Play can re-grow it!</vt:lpstr>
      <vt:lpstr>PowerPoint Presentation</vt:lpstr>
      <vt:lpstr>Allomothers/Alloparents Shape the Social Brain</vt:lpstr>
      <vt:lpstr>Allomothers and Alloparents</vt:lpstr>
      <vt:lpstr>PowerPoint Presentation</vt:lpstr>
      <vt:lpstr>7. Responsive Relationships</vt:lpstr>
      <vt:lpstr>For example, Vagus Nerve  (10th cranial nerve)</vt:lpstr>
      <vt:lpstr>PowerPoint Presentation</vt:lpstr>
      <vt:lpstr>8. Nature Connection</vt:lpstr>
      <vt:lpstr>PowerPoint Presentation</vt:lpstr>
      <vt:lpstr> 9. Healing Practices Routine practices to heal wounds </vt:lpstr>
      <vt:lpstr>What happens with unnestedness?</vt:lpstr>
      <vt:lpstr>What happens physiologically when infant needs are ignored?</vt:lpstr>
      <vt:lpstr>Early Life Stress and Inflammation</vt:lpstr>
      <vt:lpstr>What happens psychologically when early needs are ignored?</vt:lpstr>
      <vt:lpstr>PowerPoint Presentation</vt:lpstr>
      <vt:lpstr>Empirical Data   from our Lab:   Child and Adult </vt:lpstr>
      <vt:lpstr>What Evolved Nest variables at 12 months predict Child Self-Control at 4 years of age?   Tarsha, M.S., Kurth, A., Cheng, Y., Gleason, T., &amp; Narvaez, D. (April, 2021). Predicting child self-regulation at 4 and 6 years by first year Evolved Developmental Niche experience. Society for Research in Child Development annual meeting.  </vt:lpstr>
      <vt:lpstr>PowerPoint Presentation</vt:lpstr>
      <vt:lpstr>How does Play influence child vagal tone in 6 year olds?</vt:lpstr>
      <vt:lpstr>RSA Stress</vt:lpstr>
      <vt:lpstr>Evolved Nest Provision in past week </vt:lpstr>
      <vt:lpstr>Normal sociomoral Development</vt:lpstr>
      <vt:lpstr>PowerPoint Presentation</vt:lpstr>
      <vt:lpstr>Poor Sociomoral Development</vt:lpstr>
      <vt:lpstr>PowerPoint Presentation</vt:lpstr>
      <vt:lpstr>SOCIAL Developmental Optimization</vt:lpstr>
      <vt:lpstr>PowerPoint Presentation</vt:lpstr>
      <vt:lpstr>Adult wellbeing sociality morality</vt:lpstr>
      <vt:lpstr>Adult data:  Significant Mediation Patterns</vt:lpstr>
      <vt:lpstr>More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Returning to the Core of Societal Health and Human Potential:  Mothering and Nested Care</dc:title>
  <dc:creator>Darcia</dc:creator>
  <cp:lastModifiedBy> </cp:lastModifiedBy>
  <cp:revision>164</cp:revision>
  <dcterms:created xsi:type="dcterms:W3CDTF">2020-11-02T18:15:46Z</dcterms:created>
  <dcterms:modified xsi:type="dcterms:W3CDTF">2021-05-22T19:14:07Z</dcterms:modified>
</cp:coreProperties>
</file>