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14" r:id="rId2"/>
    <p:sldId id="313" r:id="rId3"/>
    <p:sldId id="279" r:id="rId4"/>
    <p:sldId id="280" r:id="rId5"/>
    <p:sldId id="281" r:id="rId6"/>
    <p:sldId id="282" r:id="rId7"/>
    <p:sldId id="283" r:id="rId8"/>
    <p:sldId id="284" r:id="rId9"/>
    <p:sldId id="261" r:id="rId10"/>
    <p:sldId id="285" r:id="rId11"/>
    <p:sldId id="286" r:id="rId12"/>
    <p:sldId id="287" r:id="rId13"/>
    <p:sldId id="288" r:id="rId14"/>
    <p:sldId id="289" r:id="rId15"/>
    <p:sldId id="290" r:id="rId16"/>
    <p:sldId id="291" r:id="rId17"/>
    <p:sldId id="292" r:id="rId18"/>
    <p:sldId id="259" r:id="rId19"/>
    <p:sldId id="263" r:id="rId20"/>
    <p:sldId id="262" r:id="rId21"/>
    <p:sldId id="264" r:id="rId22"/>
    <p:sldId id="265" r:id="rId23"/>
    <p:sldId id="266" r:id="rId24"/>
    <p:sldId id="267" r:id="rId25"/>
    <p:sldId id="269" r:id="rId26"/>
    <p:sldId id="268" r:id="rId27"/>
    <p:sldId id="270" r:id="rId28"/>
    <p:sldId id="271" r:id="rId29"/>
    <p:sldId id="272" r:id="rId30"/>
    <p:sldId id="276" r:id="rId31"/>
    <p:sldId id="293" r:id="rId32"/>
    <p:sldId id="273" r:id="rId33"/>
    <p:sldId id="274" r:id="rId34"/>
    <p:sldId id="317" r:id="rId35"/>
    <p:sldId id="306" r:id="rId36"/>
    <p:sldId id="275" r:id="rId37"/>
    <p:sldId id="277" r:id="rId38"/>
    <p:sldId id="294" r:id="rId39"/>
    <p:sldId id="295" r:id="rId40"/>
    <p:sldId id="296" r:id="rId41"/>
    <p:sldId id="298" r:id="rId42"/>
    <p:sldId id="300" r:id="rId43"/>
    <p:sldId id="299" r:id="rId44"/>
    <p:sldId id="301" r:id="rId45"/>
    <p:sldId id="315" r:id="rId46"/>
    <p:sldId id="302" r:id="rId47"/>
    <p:sldId id="307" r:id="rId48"/>
    <p:sldId id="308" r:id="rId49"/>
    <p:sldId id="318" r:id="rId50"/>
    <p:sldId id="297" r:id="rId51"/>
    <p:sldId id="312" r:id="rId52"/>
    <p:sldId id="309" r:id="rId53"/>
    <p:sldId id="310" r:id="rId54"/>
    <p:sldId id="311" r:id="rId55"/>
    <p:sldId id="316" r:id="rId56"/>
    <p:sldId id="303" r:id="rId57"/>
    <p:sldId id="304" r:id="rId58"/>
    <p:sldId id="305" r:id="rId5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6" d="100"/>
          <a:sy n="106" d="100"/>
        </p:scale>
        <p:origin x="-120" y="-8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heme" Target="theme/theme1.xml"/><Relationship Id="rId64"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interSettings" Target="printerSettings/printerSettings1.bin"/><Relationship Id="rId61" Type="http://schemas.openxmlformats.org/officeDocument/2006/relationships/presProps" Target="presProps.xml"/><Relationship Id="rId62"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6/19/21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6/19/21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6/19/21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6/19/21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6/19/21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6/19/21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6/19/21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6/19/21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6/19/21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6/19/21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6/19/21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88BA14-793F-4482-B9E2-D576F2085BD4}"/>
              </a:ext>
            </a:extLst>
          </p:cNvPr>
          <p:cNvSpPr>
            <a:spLocks noGrp="1"/>
          </p:cNvSpPr>
          <p:nvPr>
            <p:ph type="ctrTitle"/>
          </p:nvPr>
        </p:nvSpPr>
        <p:spPr/>
        <p:txBody>
          <a:bodyPr/>
          <a:lstStyle/>
          <a:p>
            <a:r>
              <a:rPr lang="en-IE" dirty="0" err="1"/>
              <a:t>Dr.</a:t>
            </a:r>
            <a:r>
              <a:rPr lang="en-IE" dirty="0"/>
              <a:t> mary condren </a:t>
            </a:r>
          </a:p>
        </p:txBody>
      </p:sp>
      <p:sp>
        <p:nvSpPr>
          <p:cNvPr id="3" name="Subtitle 2">
            <a:extLst>
              <a:ext uri="{FF2B5EF4-FFF2-40B4-BE49-F238E27FC236}">
                <a16:creationId xmlns:a16="http://schemas.microsoft.com/office/drawing/2014/main" xmlns="" id="{96ADA21E-707D-4BBC-B64D-F2D6363F69BB}"/>
              </a:ext>
            </a:extLst>
          </p:cNvPr>
          <p:cNvSpPr>
            <a:spLocks noGrp="1"/>
          </p:cNvSpPr>
          <p:nvPr>
            <p:ph type="subTitle" idx="1"/>
          </p:nvPr>
        </p:nvSpPr>
        <p:spPr/>
        <p:txBody>
          <a:bodyPr/>
          <a:lstStyle/>
          <a:p>
            <a:endParaRPr lang="en-IE"/>
          </a:p>
        </p:txBody>
      </p:sp>
    </p:spTree>
    <p:extLst>
      <p:ext uri="{BB962C8B-B14F-4D97-AF65-F5344CB8AC3E}">
        <p14:creationId xmlns:p14="http://schemas.microsoft.com/office/powerpoint/2010/main" val="334387183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8EE2FB-5AD2-403B-BDFB-BC6FCF43AAC7}"/>
              </a:ext>
            </a:extLst>
          </p:cNvPr>
          <p:cNvSpPr>
            <a:spLocks noGrp="1"/>
          </p:cNvSpPr>
          <p:nvPr>
            <p:ph type="title"/>
          </p:nvPr>
        </p:nvSpPr>
        <p:spPr/>
        <p:txBody>
          <a:bodyPr/>
          <a:lstStyle/>
          <a:p>
            <a:r>
              <a:rPr lang="en-IE" dirty="0"/>
              <a:t>Ireland and Colonisation </a:t>
            </a:r>
          </a:p>
        </p:txBody>
      </p:sp>
      <p:sp>
        <p:nvSpPr>
          <p:cNvPr id="3" name="Content Placeholder 2">
            <a:extLst>
              <a:ext uri="{FF2B5EF4-FFF2-40B4-BE49-F238E27FC236}">
                <a16:creationId xmlns:a16="http://schemas.microsoft.com/office/drawing/2014/main" xmlns="" id="{25607327-E1DA-451A-A954-C774A266EC49}"/>
              </a:ext>
            </a:extLst>
          </p:cNvPr>
          <p:cNvSpPr>
            <a:spLocks noGrp="1"/>
          </p:cNvSpPr>
          <p:nvPr>
            <p:ph idx="1"/>
          </p:nvPr>
        </p:nvSpPr>
        <p:spPr/>
        <p:txBody>
          <a:bodyPr>
            <a:normAutofit lnSpcReduction="10000"/>
          </a:bodyPr>
          <a:lstStyle/>
          <a:p>
            <a:r>
              <a:rPr lang="en-IE" sz="2800" dirty="0"/>
              <a:t>Christianity arrived: 4</a:t>
            </a:r>
            <a:r>
              <a:rPr lang="en-IE" sz="2800" baseline="30000" dirty="0"/>
              <a:t>th</a:t>
            </a:r>
            <a:r>
              <a:rPr lang="en-IE" sz="2800" dirty="0"/>
              <a:t> and 5</a:t>
            </a:r>
            <a:r>
              <a:rPr lang="en-IE" sz="2800" baseline="30000" dirty="0"/>
              <a:t>th</a:t>
            </a:r>
            <a:r>
              <a:rPr lang="en-IE" sz="2800" dirty="0"/>
              <a:t> centuries </a:t>
            </a:r>
          </a:p>
          <a:p>
            <a:r>
              <a:rPr lang="en-IE" sz="2800" dirty="0"/>
              <a:t>Vikings arrived 8</a:t>
            </a:r>
            <a:r>
              <a:rPr lang="en-IE" sz="2800" baseline="30000" dirty="0"/>
              <a:t>th</a:t>
            </a:r>
            <a:r>
              <a:rPr lang="en-IE" sz="2800" dirty="0"/>
              <a:t> and 9</a:t>
            </a:r>
            <a:r>
              <a:rPr lang="en-IE" sz="2800" baseline="30000" dirty="0"/>
              <a:t>th</a:t>
            </a:r>
            <a:r>
              <a:rPr lang="en-IE" sz="2800" dirty="0"/>
              <a:t> centuries</a:t>
            </a:r>
          </a:p>
          <a:p>
            <a:r>
              <a:rPr lang="en-IE" sz="2800" dirty="0"/>
              <a:t>Anglo-Normans arrived, 11</a:t>
            </a:r>
            <a:r>
              <a:rPr lang="en-IE" sz="2800" baseline="30000" dirty="0"/>
              <a:t>th</a:t>
            </a:r>
            <a:r>
              <a:rPr lang="en-IE" sz="2800" dirty="0"/>
              <a:t> and 12</a:t>
            </a:r>
            <a:r>
              <a:rPr lang="en-IE" sz="2800" baseline="30000" dirty="0"/>
              <a:t>th</a:t>
            </a:r>
            <a:r>
              <a:rPr lang="en-IE" sz="2800" dirty="0"/>
              <a:t> centuries</a:t>
            </a:r>
          </a:p>
          <a:p>
            <a:r>
              <a:rPr lang="en-IE" sz="2800" dirty="0"/>
              <a:t>English arrived 15</a:t>
            </a:r>
            <a:r>
              <a:rPr lang="en-IE" sz="2800" baseline="30000" dirty="0"/>
              <a:t>th</a:t>
            </a:r>
            <a:r>
              <a:rPr lang="en-IE" sz="2800" dirty="0"/>
              <a:t> 16</a:t>
            </a:r>
            <a:r>
              <a:rPr lang="en-IE" sz="2800" baseline="30000" dirty="0"/>
              <a:t>th</a:t>
            </a:r>
            <a:r>
              <a:rPr lang="en-IE" sz="2800" dirty="0"/>
              <a:t> centuries</a:t>
            </a:r>
          </a:p>
          <a:p>
            <a:r>
              <a:rPr lang="en-IE" sz="2800" dirty="0"/>
              <a:t>Indigenous Irish leadership fled to European Continent: </a:t>
            </a:r>
            <a:r>
              <a:rPr lang="en-IE" sz="2800" i="1" dirty="0"/>
              <a:t>Flight of the Earls. </a:t>
            </a:r>
          </a:p>
          <a:p>
            <a:endParaRPr lang="en-IE" dirty="0"/>
          </a:p>
          <a:p>
            <a:endParaRPr lang="en-IE" dirty="0"/>
          </a:p>
          <a:p>
            <a:endParaRPr lang="en-IE" dirty="0"/>
          </a:p>
        </p:txBody>
      </p:sp>
    </p:spTree>
    <p:extLst>
      <p:ext uri="{BB962C8B-B14F-4D97-AF65-F5344CB8AC3E}">
        <p14:creationId xmlns:p14="http://schemas.microsoft.com/office/powerpoint/2010/main" val="3327275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75B51B-A6DB-412D-A902-82C9E9609300}"/>
              </a:ext>
            </a:extLst>
          </p:cNvPr>
          <p:cNvSpPr>
            <a:spLocks noGrp="1"/>
          </p:cNvSpPr>
          <p:nvPr>
            <p:ph type="title"/>
          </p:nvPr>
        </p:nvSpPr>
        <p:spPr/>
        <p:txBody>
          <a:bodyPr>
            <a:normAutofit/>
          </a:bodyPr>
          <a:lstStyle/>
          <a:p>
            <a:r>
              <a:rPr lang="en-IE" dirty="0"/>
              <a:t>Tactics of colonisation </a:t>
            </a:r>
          </a:p>
        </p:txBody>
      </p:sp>
      <p:sp>
        <p:nvSpPr>
          <p:cNvPr id="3" name="Content Placeholder 2">
            <a:extLst>
              <a:ext uri="{FF2B5EF4-FFF2-40B4-BE49-F238E27FC236}">
                <a16:creationId xmlns:a16="http://schemas.microsoft.com/office/drawing/2014/main" xmlns="" id="{8A51F229-1E9E-452D-88CC-A095F97DCA5D}"/>
              </a:ext>
            </a:extLst>
          </p:cNvPr>
          <p:cNvSpPr>
            <a:spLocks noGrp="1"/>
          </p:cNvSpPr>
          <p:nvPr>
            <p:ph idx="1"/>
          </p:nvPr>
        </p:nvSpPr>
        <p:spPr/>
        <p:txBody>
          <a:bodyPr>
            <a:normAutofit/>
          </a:bodyPr>
          <a:lstStyle/>
          <a:p>
            <a:r>
              <a:rPr lang="en-IE" sz="3600" b="1" dirty="0"/>
              <a:t>Invade territory </a:t>
            </a:r>
          </a:p>
          <a:p>
            <a:r>
              <a:rPr lang="en-IE" sz="3600" b="1" dirty="0"/>
              <a:t>Create dependency</a:t>
            </a:r>
          </a:p>
          <a:p>
            <a:r>
              <a:rPr lang="en-IE" sz="3600" dirty="0"/>
              <a:t>Control belief systems</a:t>
            </a:r>
          </a:p>
          <a:p>
            <a:endParaRPr lang="en-IE" sz="3600" dirty="0"/>
          </a:p>
        </p:txBody>
      </p:sp>
    </p:spTree>
    <p:extLst>
      <p:ext uri="{BB962C8B-B14F-4D97-AF65-F5344CB8AC3E}">
        <p14:creationId xmlns:p14="http://schemas.microsoft.com/office/powerpoint/2010/main" val="4124365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42FD5C-9308-4A2C-9F7B-EAE24F8D402E}"/>
              </a:ext>
            </a:extLst>
          </p:cNvPr>
          <p:cNvSpPr>
            <a:spLocks noGrp="1"/>
          </p:cNvSpPr>
          <p:nvPr>
            <p:ph type="title"/>
          </p:nvPr>
        </p:nvSpPr>
        <p:spPr/>
        <p:txBody>
          <a:bodyPr/>
          <a:lstStyle/>
          <a:p>
            <a:r>
              <a:rPr lang="en-IE" dirty="0"/>
              <a:t>Tactics of colonisation </a:t>
            </a:r>
          </a:p>
        </p:txBody>
      </p:sp>
      <p:sp>
        <p:nvSpPr>
          <p:cNvPr id="3" name="Content Placeholder 2">
            <a:extLst>
              <a:ext uri="{FF2B5EF4-FFF2-40B4-BE49-F238E27FC236}">
                <a16:creationId xmlns:a16="http://schemas.microsoft.com/office/drawing/2014/main" xmlns="" id="{E0819278-ECD6-4829-B911-CD2F6FE3ECBE}"/>
              </a:ext>
            </a:extLst>
          </p:cNvPr>
          <p:cNvSpPr>
            <a:spLocks noGrp="1"/>
          </p:cNvSpPr>
          <p:nvPr>
            <p:ph idx="1"/>
          </p:nvPr>
        </p:nvSpPr>
        <p:spPr/>
        <p:txBody>
          <a:bodyPr/>
          <a:lstStyle/>
          <a:p>
            <a:r>
              <a:rPr lang="en-IE" sz="3600" dirty="0"/>
              <a:t>Label inferiors as innately defective</a:t>
            </a:r>
          </a:p>
          <a:p>
            <a:r>
              <a:rPr lang="en-IE" sz="3600" dirty="0"/>
              <a:t>Erase memory and language</a:t>
            </a:r>
          </a:p>
          <a:p>
            <a:r>
              <a:rPr lang="en-IE" sz="3600" dirty="0"/>
              <a:t>Erase lineages: </a:t>
            </a:r>
            <a:r>
              <a:rPr lang="en-IE" sz="3600" i="1" dirty="0"/>
              <a:t>put men to the sword, take women and children captive. </a:t>
            </a:r>
            <a:endParaRPr lang="en-IE" sz="3600" dirty="0"/>
          </a:p>
          <a:p>
            <a:endParaRPr lang="en-IE" dirty="0"/>
          </a:p>
        </p:txBody>
      </p:sp>
    </p:spTree>
    <p:extLst>
      <p:ext uri="{BB962C8B-B14F-4D97-AF65-F5344CB8AC3E}">
        <p14:creationId xmlns:p14="http://schemas.microsoft.com/office/powerpoint/2010/main" val="53028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8E7F06-EFCA-4254-B3C1-74EFA9B4E997}"/>
              </a:ext>
            </a:extLst>
          </p:cNvPr>
          <p:cNvSpPr>
            <a:spLocks noGrp="1"/>
          </p:cNvSpPr>
          <p:nvPr>
            <p:ph type="title"/>
          </p:nvPr>
        </p:nvSpPr>
        <p:spPr/>
        <p:txBody>
          <a:bodyPr/>
          <a:lstStyle/>
          <a:p>
            <a:r>
              <a:rPr lang="en-IE" dirty="0"/>
              <a:t>Tactics of colonisation</a:t>
            </a:r>
          </a:p>
        </p:txBody>
      </p:sp>
      <p:sp>
        <p:nvSpPr>
          <p:cNvPr id="3" name="Content Placeholder 2">
            <a:extLst>
              <a:ext uri="{FF2B5EF4-FFF2-40B4-BE49-F238E27FC236}">
                <a16:creationId xmlns:a16="http://schemas.microsoft.com/office/drawing/2014/main" xmlns="" id="{A78373D4-0122-4272-9C7F-878D81FA1996}"/>
              </a:ext>
            </a:extLst>
          </p:cNvPr>
          <p:cNvSpPr>
            <a:spLocks noGrp="1"/>
          </p:cNvSpPr>
          <p:nvPr>
            <p:ph idx="1"/>
          </p:nvPr>
        </p:nvSpPr>
        <p:spPr/>
        <p:txBody>
          <a:bodyPr>
            <a:noAutofit/>
          </a:bodyPr>
          <a:lstStyle/>
          <a:p>
            <a:r>
              <a:rPr lang="en-IE" sz="3200" dirty="0"/>
              <a:t>Control freedom of expression</a:t>
            </a:r>
          </a:p>
          <a:p>
            <a:endParaRPr lang="en-IE" sz="3200" dirty="0"/>
          </a:p>
          <a:p>
            <a:r>
              <a:rPr lang="en-IE" sz="3200" dirty="0"/>
              <a:t>Appropriate native resources</a:t>
            </a:r>
          </a:p>
          <a:p>
            <a:endParaRPr lang="en-IE" sz="3200" dirty="0"/>
          </a:p>
          <a:p>
            <a:r>
              <a:rPr lang="en-IE" sz="3200" dirty="0"/>
              <a:t> Avoid open conflict</a:t>
            </a:r>
          </a:p>
        </p:txBody>
      </p:sp>
    </p:spTree>
    <p:extLst>
      <p:ext uri="{BB962C8B-B14F-4D97-AF65-F5344CB8AC3E}">
        <p14:creationId xmlns:p14="http://schemas.microsoft.com/office/powerpoint/2010/main" val="1023835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782EA4-FEC9-4C22-8E96-DDF651BD5648}"/>
              </a:ext>
            </a:extLst>
          </p:cNvPr>
          <p:cNvSpPr>
            <a:spLocks noGrp="1"/>
          </p:cNvSpPr>
          <p:nvPr>
            <p:ph type="title"/>
          </p:nvPr>
        </p:nvSpPr>
        <p:spPr/>
        <p:txBody>
          <a:bodyPr/>
          <a:lstStyle/>
          <a:p>
            <a:r>
              <a:rPr lang="en-IE" dirty="0"/>
              <a:t>My main focus : Destruction of the gods</a:t>
            </a:r>
          </a:p>
        </p:txBody>
      </p:sp>
      <p:sp>
        <p:nvSpPr>
          <p:cNvPr id="3" name="Content Placeholder 2">
            <a:extLst>
              <a:ext uri="{FF2B5EF4-FFF2-40B4-BE49-F238E27FC236}">
                <a16:creationId xmlns:a16="http://schemas.microsoft.com/office/drawing/2014/main" xmlns="" id="{4AE4EBC5-A130-48D1-96CB-0A69DA44DA26}"/>
              </a:ext>
            </a:extLst>
          </p:cNvPr>
          <p:cNvSpPr>
            <a:spLocks noGrp="1"/>
          </p:cNvSpPr>
          <p:nvPr>
            <p:ph idx="1"/>
          </p:nvPr>
        </p:nvSpPr>
        <p:spPr/>
        <p:txBody>
          <a:bodyPr>
            <a:normAutofit/>
          </a:bodyPr>
          <a:lstStyle/>
          <a:p>
            <a:r>
              <a:rPr lang="en-GB" sz="3200" i="1" dirty="0">
                <a:latin typeface="Times New Roman" panose="02020603050405020304" pitchFamily="18" charset="0"/>
                <a:ea typeface="Calibri" panose="020F0502020204030204" pitchFamily="34" charset="0"/>
              </a:rPr>
              <a:t>Nature had its gods and they were sexualized.  Who are the gods of History.  What is this historical destiny Hegel talks about? Does it run parallel with the anatomic destiny attributed to women? </a:t>
            </a:r>
            <a:r>
              <a:rPr lang="en-GB" sz="3200" dirty="0" err="1">
                <a:latin typeface="Times New Roman" panose="02020603050405020304" pitchFamily="18" charset="0"/>
                <a:ea typeface="Times New Roman" panose="02020603050405020304" pitchFamily="18" charset="0"/>
              </a:rPr>
              <a:t>Irigaray</a:t>
            </a:r>
            <a:r>
              <a:rPr lang="en-GB" sz="3200" dirty="0">
                <a:latin typeface="Times New Roman" panose="02020603050405020304" pitchFamily="18" charset="0"/>
                <a:ea typeface="Times New Roman" panose="02020603050405020304" pitchFamily="18" charset="0"/>
              </a:rPr>
              <a:t>, </a:t>
            </a:r>
            <a:r>
              <a:rPr lang="en-GB" sz="3200" i="1" dirty="0">
                <a:latin typeface="Times New Roman" panose="02020603050405020304" pitchFamily="18" charset="0"/>
                <a:ea typeface="Times New Roman" panose="02020603050405020304" pitchFamily="18" charset="0"/>
              </a:rPr>
              <a:t>Sexes and Genealogies, </a:t>
            </a:r>
            <a:r>
              <a:rPr lang="en-GB" sz="3200" dirty="0">
                <a:latin typeface="Times New Roman" panose="02020603050405020304" pitchFamily="18" charset="0"/>
                <a:ea typeface="Times New Roman" panose="02020603050405020304" pitchFamily="18" charset="0"/>
              </a:rPr>
              <a:t>p.143</a:t>
            </a:r>
            <a:endParaRPr lang="en-IE" sz="3200" dirty="0"/>
          </a:p>
        </p:txBody>
      </p:sp>
    </p:spTree>
    <p:extLst>
      <p:ext uri="{BB962C8B-B14F-4D97-AF65-F5344CB8AC3E}">
        <p14:creationId xmlns:p14="http://schemas.microsoft.com/office/powerpoint/2010/main" val="755708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96F8B8-8E21-41FC-9AA4-5DC89E1F681E}"/>
              </a:ext>
            </a:extLst>
          </p:cNvPr>
          <p:cNvSpPr>
            <a:spLocks noGrp="1"/>
          </p:cNvSpPr>
          <p:nvPr>
            <p:ph type="title"/>
          </p:nvPr>
        </p:nvSpPr>
        <p:spPr/>
        <p:txBody>
          <a:bodyPr/>
          <a:lstStyle/>
          <a:p>
            <a:r>
              <a:rPr lang="en-IE" dirty="0"/>
              <a:t>Break with nature</a:t>
            </a:r>
          </a:p>
        </p:txBody>
      </p:sp>
      <p:sp>
        <p:nvSpPr>
          <p:cNvPr id="3" name="Content Placeholder 2">
            <a:extLst>
              <a:ext uri="{FF2B5EF4-FFF2-40B4-BE49-F238E27FC236}">
                <a16:creationId xmlns:a16="http://schemas.microsoft.com/office/drawing/2014/main" xmlns="" id="{DAC574A2-2428-4910-9554-2AAA1510E02A}"/>
              </a:ext>
            </a:extLst>
          </p:cNvPr>
          <p:cNvSpPr>
            <a:spLocks noGrp="1"/>
          </p:cNvSpPr>
          <p:nvPr>
            <p:ph idx="1"/>
          </p:nvPr>
        </p:nvSpPr>
        <p:spPr/>
        <p:txBody>
          <a:bodyPr>
            <a:noAutofit/>
          </a:bodyPr>
          <a:lstStyle/>
          <a:p>
            <a:pPr>
              <a:spcAft>
                <a:spcPts val="0"/>
              </a:spcAft>
            </a:pPr>
            <a:r>
              <a:rPr lang="en-GB" sz="3200" i="1" dirty="0">
                <a:latin typeface="Times New Roman" panose="02020603050405020304" pitchFamily="18" charset="0"/>
                <a:ea typeface="Times New Roman" panose="02020603050405020304" pitchFamily="18" charset="0"/>
              </a:rPr>
              <a:t>The magic, the burned offerings, the sacrificial and propitiatory rites occur only after a break has occurred in this relation to nature: the only universal capable of being immediate and mediatized at one and the same time with no recourse to hermetic or occult practices. </a:t>
            </a:r>
            <a:r>
              <a:rPr lang="en-GB" sz="3200" i="1" dirty="0" err="1">
                <a:latin typeface="Times New Roman" panose="02020603050405020304" pitchFamily="18" charset="0"/>
                <a:ea typeface="Times New Roman" panose="02020603050405020304" pitchFamily="18" charset="0"/>
              </a:rPr>
              <a:t>Irigaray</a:t>
            </a:r>
            <a:r>
              <a:rPr lang="en-GB" sz="3200" i="1" dirty="0">
                <a:latin typeface="Times New Roman" panose="02020603050405020304" pitchFamily="18" charset="0"/>
                <a:ea typeface="Times New Roman" panose="02020603050405020304" pitchFamily="18" charset="0"/>
              </a:rPr>
              <a:t> </a:t>
            </a:r>
            <a:endParaRPr lang="en-IE" sz="3200" dirty="0">
              <a:latin typeface="Times New Roman" panose="02020603050405020304" pitchFamily="18" charset="0"/>
              <a:ea typeface="Times New Roman" panose="02020603050405020304" pitchFamily="18" charset="0"/>
            </a:endParaRPr>
          </a:p>
          <a:p>
            <a:pPr>
              <a:spcAft>
                <a:spcPts val="0"/>
              </a:spcAft>
            </a:pPr>
            <a:r>
              <a:rPr lang="en-GB" sz="3200" i="1" dirty="0">
                <a:latin typeface="Times New Roman" panose="02020603050405020304" pitchFamily="18" charset="0"/>
                <a:ea typeface="Times New Roman" panose="02020603050405020304" pitchFamily="18" charset="0"/>
              </a:rPr>
              <a:t> </a:t>
            </a:r>
            <a:endParaRPr lang="en-IE" sz="3200" dirty="0"/>
          </a:p>
        </p:txBody>
      </p:sp>
    </p:spTree>
    <p:extLst>
      <p:ext uri="{BB962C8B-B14F-4D97-AF65-F5344CB8AC3E}">
        <p14:creationId xmlns:p14="http://schemas.microsoft.com/office/powerpoint/2010/main" val="1670059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9284AE-E82F-4C16-9757-DBCB56A1700E}"/>
              </a:ext>
            </a:extLst>
          </p:cNvPr>
          <p:cNvSpPr>
            <a:spLocks noGrp="1"/>
          </p:cNvSpPr>
          <p:nvPr>
            <p:ph type="title"/>
          </p:nvPr>
        </p:nvSpPr>
        <p:spPr/>
        <p:txBody>
          <a:bodyPr/>
          <a:lstStyle/>
          <a:p>
            <a:r>
              <a:rPr lang="en-IE" dirty="0"/>
              <a:t>The religion of men</a:t>
            </a:r>
          </a:p>
        </p:txBody>
      </p:sp>
      <p:sp>
        <p:nvSpPr>
          <p:cNvPr id="3" name="Content Placeholder 2">
            <a:extLst>
              <a:ext uri="{FF2B5EF4-FFF2-40B4-BE49-F238E27FC236}">
                <a16:creationId xmlns:a16="http://schemas.microsoft.com/office/drawing/2014/main" xmlns="" id="{8316D73D-72B4-4B98-B8AF-6BD16F41823B}"/>
              </a:ext>
            </a:extLst>
          </p:cNvPr>
          <p:cNvSpPr>
            <a:spLocks noGrp="1"/>
          </p:cNvSpPr>
          <p:nvPr>
            <p:ph idx="1"/>
          </p:nvPr>
        </p:nvSpPr>
        <p:spPr/>
        <p:txBody>
          <a:bodyPr>
            <a:normAutofit/>
          </a:bodyPr>
          <a:lstStyle/>
          <a:p>
            <a:r>
              <a:rPr lang="en-GB" sz="2800" i="1" dirty="0">
                <a:latin typeface="Times New Roman" panose="02020603050405020304" pitchFamily="18" charset="0"/>
                <a:ea typeface="Times New Roman" panose="02020603050405020304" pitchFamily="18" charset="0"/>
              </a:rPr>
              <a:t>The religion of men masks an act of dispossession that has broken the relation to the natural universe and perverted its simplicity.  Clearly, religion is a figure for a social universe organized by men. But this organization is founded upon a sacrifice: of nature, of the sexed body, especially of women. </a:t>
            </a:r>
            <a:r>
              <a:rPr lang="en-GB" sz="2800" dirty="0" err="1">
                <a:latin typeface="Times New Roman" panose="02020603050405020304" pitchFamily="18" charset="0"/>
                <a:ea typeface="Times New Roman" panose="02020603050405020304" pitchFamily="18" charset="0"/>
              </a:rPr>
              <a:t>Irigaray</a:t>
            </a:r>
            <a:r>
              <a:rPr lang="en-GB" sz="2800" dirty="0">
                <a:latin typeface="Times New Roman" panose="02020603050405020304" pitchFamily="18" charset="0"/>
                <a:ea typeface="Times New Roman" panose="02020603050405020304" pitchFamily="18" charset="0"/>
              </a:rPr>
              <a:t> </a:t>
            </a:r>
            <a:r>
              <a:rPr lang="en-GB" sz="2800" i="1" dirty="0">
                <a:latin typeface="Times New Roman" panose="02020603050405020304" pitchFamily="18" charset="0"/>
                <a:ea typeface="Times New Roman" panose="02020603050405020304" pitchFamily="18" charset="0"/>
              </a:rPr>
              <a:t>Sexes and Genealogies, </a:t>
            </a:r>
            <a:r>
              <a:rPr lang="en-GB" sz="2800" dirty="0">
                <a:latin typeface="Times New Roman" panose="02020603050405020304" pitchFamily="18" charset="0"/>
                <a:ea typeface="Times New Roman" panose="02020603050405020304" pitchFamily="18" charset="0"/>
              </a:rPr>
              <a:t>p.191</a:t>
            </a:r>
            <a:endParaRPr lang="en-IE" sz="2800" dirty="0"/>
          </a:p>
        </p:txBody>
      </p:sp>
    </p:spTree>
    <p:extLst>
      <p:ext uri="{BB962C8B-B14F-4D97-AF65-F5344CB8AC3E}">
        <p14:creationId xmlns:p14="http://schemas.microsoft.com/office/powerpoint/2010/main" val="1973194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4CE80E-9F55-42A4-86DD-26E92E41FFA1}"/>
              </a:ext>
            </a:extLst>
          </p:cNvPr>
          <p:cNvSpPr>
            <a:spLocks noGrp="1"/>
          </p:cNvSpPr>
          <p:nvPr>
            <p:ph type="title"/>
          </p:nvPr>
        </p:nvSpPr>
        <p:spPr/>
        <p:txBody>
          <a:bodyPr/>
          <a:lstStyle/>
          <a:p>
            <a:r>
              <a:rPr lang="en-IE" dirty="0"/>
              <a:t>Consequences for </a:t>
            </a:r>
            <a:r>
              <a:rPr lang="en-IE" dirty="0" err="1"/>
              <a:t>irish</a:t>
            </a:r>
            <a:r>
              <a:rPr lang="en-IE" dirty="0"/>
              <a:t> indigenous culture </a:t>
            </a:r>
          </a:p>
        </p:txBody>
      </p:sp>
    </p:spTree>
    <p:extLst>
      <p:ext uri="{BB962C8B-B14F-4D97-AF65-F5344CB8AC3E}">
        <p14:creationId xmlns:p14="http://schemas.microsoft.com/office/powerpoint/2010/main" val="2096003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AB5F2B-B628-4E31-867A-73CD7D2295DB}"/>
              </a:ext>
            </a:extLst>
          </p:cNvPr>
          <p:cNvSpPr>
            <a:spLocks noGrp="1"/>
          </p:cNvSpPr>
          <p:nvPr>
            <p:ph type="title"/>
          </p:nvPr>
        </p:nvSpPr>
        <p:spPr/>
        <p:txBody>
          <a:bodyPr>
            <a:normAutofit/>
          </a:bodyPr>
          <a:lstStyle/>
          <a:p>
            <a:r>
              <a:rPr lang="en-IE" dirty="0"/>
              <a:t>Legitimation strategies of indigenous and patriarchal society</a:t>
            </a:r>
          </a:p>
        </p:txBody>
      </p:sp>
      <p:sp>
        <p:nvSpPr>
          <p:cNvPr id="3" name="Text Placeholder 2">
            <a:extLst>
              <a:ext uri="{FF2B5EF4-FFF2-40B4-BE49-F238E27FC236}">
                <a16:creationId xmlns:a16="http://schemas.microsoft.com/office/drawing/2014/main" xmlns="" id="{4AACA7A4-9636-47E1-AE2E-BA376D5D7FD4}"/>
              </a:ext>
            </a:extLst>
          </p:cNvPr>
          <p:cNvSpPr>
            <a:spLocks noGrp="1"/>
          </p:cNvSpPr>
          <p:nvPr>
            <p:ph type="body" idx="1"/>
          </p:nvPr>
        </p:nvSpPr>
        <p:spPr/>
        <p:txBody>
          <a:bodyPr/>
          <a:lstStyle/>
          <a:p>
            <a:r>
              <a:rPr lang="en-IE" dirty="0"/>
              <a:t>Indigenous remnants	</a:t>
            </a:r>
          </a:p>
        </p:txBody>
      </p:sp>
      <p:sp>
        <p:nvSpPr>
          <p:cNvPr id="4" name="Content Placeholder 3">
            <a:extLst>
              <a:ext uri="{FF2B5EF4-FFF2-40B4-BE49-F238E27FC236}">
                <a16:creationId xmlns:a16="http://schemas.microsoft.com/office/drawing/2014/main" xmlns="" id="{4926587F-9BA1-4FFC-B5FA-C9DE410CFD17}"/>
              </a:ext>
            </a:extLst>
          </p:cNvPr>
          <p:cNvSpPr>
            <a:spLocks noGrp="1"/>
          </p:cNvSpPr>
          <p:nvPr>
            <p:ph sz="half" idx="2"/>
          </p:nvPr>
        </p:nvSpPr>
        <p:spPr>
          <a:xfrm>
            <a:off x="1141410" y="3041867"/>
            <a:ext cx="4878391" cy="2717801"/>
          </a:xfrm>
        </p:spPr>
        <p:txBody>
          <a:bodyPr/>
          <a:lstStyle/>
          <a:p>
            <a:pPr lvl="0"/>
            <a:r>
              <a:rPr lang="en-IE" dirty="0"/>
              <a:t>Kings must ensure that: --</a:t>
            </a:r>
          </a:p>
          <a:p>
            <a:pPr lvl="0"/>
            <a:r>
              <a:rPr lang="en-IE" dirty="0"/>
              <a:t>Trees bear fruit</a:t>
            </a:r>
          </a:p>
          <a:p>
            <a:pPr lvl="0"/>
            <a:r>
              <a:rPr lang="en-IE" dirty="0"/>
              <a:t>No Women should die in childbirth</a:t>
            </a:r>
          </a:p>
          <a:p>
            <a:r>
              <a:rPr lang="en-IE" dirty="0"/>
              <a:t>Arts of dyeing should always be successful </a:t>
            </a:r>
          </a:p>
        </p:txBody>
      </p:sp>
      <p:sp>
        <p:nvSpPr>
          <p:cNvPr id="5" name="Text Placeholder 4">
            <a:extLst>
              <a:ext uri="{FF2B5EF4-FFF2-40B4-BE49-F238E27FC236}">
                <a16:creationId xmlns:a16="http://schemas.microsoft.com/office/drawing/2014/main" xmlns="" id="{CA5C485A-B306-4317-B4BB-06525362EDA3}"/>
              </a:ext>
            </a:extLst>
          </p:cNvPr>
          <p:cNvSpPr>
            <a:spLocks noGrp="1"/>
          </p:cNvSpPr>
          <p:nvPr>
            <p:ph type="body" sz="quarter" idx="3"/>
          </p:nvPr>
        </p:nvSpPr>
        <p:spPr/>
        <p:txBody>
          <a:bodyPr/>
          <a:lstStyle/>
          <a:p>
            <a:r>
              <a:rPr lang="en-IE" dirty="0"/>
              <a:t>Emerging Patriarchal Culture </a:t>
            </a:r>
          </a:p>
        </p:txBody>
      </p:sp>
      <p:sp>
        <p:nvSpPr>
          <p:cNvPr id="6" name="Content Placeholder 5">
            <a:extLst>
              <a:ext uri="{FF2B5EF4-FFF2-40B4-BE49-F238E27FC236}">
                <a16:creationId xmlns:a16="http://schemas.microsoft.com/office/drawing/2014/main" xmlns="" id="{9AF42049-3AB0-48C5-9306-A718FF4ACB88}"/>
              </a:ext>
            </a:extLst>
          </p:cNvPr>
          <p:cNvSpPr>
            <a:spLocks noGrp="1"/>
          </p:cNvSpPr>
          <p:nvPr>
            <p:ph sz="quarter" idx="4"/>
          </p:nvPr>
        </p:nvSpPr>
        <p:spPr/>
        <p:txBody>
          <a:bodyPr/>
          <a:lstStyle/>
          <a:p>
            <a:r>
              <a:rPr lang="en-IE" dirty="0"/>
              <a:t>Kings, rulers, generals legitimated by blood sacrifice, and the interminable rites commemorating those who died (regardless of how many they had killed before meeting their own deaths.</a:t>
            </a:r>
          </a:p>
        </p:txBody>
      </p:sp>
    </p:spTree>
    <p:extLst>
      <p:ext uri="{BB962C8B-B14F-4D97-AF65-F5344CB8AC3E}">
        <p14:creationId xmlns:p14="http://schemas.microsoft.com/office/powerpoint/2010/main" val="3224913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C371DF-E312-4576-8F52-C96551D87A12}"/>
              </a:ext>
            </a:extLst>
          </p:cNvPr>
          <p:cNvSpPr>
            <a:spLocks noGrp="1"/>
          </p:cNvSpPr>
          <p:nvPr>
            <p:ph type="title"/>
          </p:nvPr>
        </p:nvSpPr>
        <p:spPr/>
        <p:txBody>
          <a:bodyPr/>
          <a:lstStyle/>
          <a:p>
            <a:r>
              <a:rPr lang="en-IE" dirty="0"/>
              <a:t>Radical change of attitudes toward children </a:t>
            </a:r>
          </a:p>
        </p:txBody>
      </p:sp>
      <p:sp>
        <p:nvSpPr>
          <p:cNvPr id="3" name="Text Placeholder 2">
            <a:extLst>
              <a:ext uri="{FF2B5EF4-FFF2-40B4-BE49-F238E27FC236}">
                <a16:creationId xmlns:a16="http://schemas.microsoft.com/office/drawing/2014/main" xmlns="" id="{7D05E80E-D81C-4D9F-93CB-7D295755537E}"/>
              </a:ext>
            </a:extLst>
          </p:cNvPr>
          <p:cNvSpPr>
            <a:spLocks noGrp="1"/>
          </p:cNvSpPr>
          <p:nvPr>
            <p:ph type="body" idx="1"/>
          </p:nvPr>
        </p:nvSpPr>
        <p:spPr/>
        <p:txBody>
          <a:bodyPr/>
          <a:lstStyle/>
          <a:p>
            <a:r>
              <a:rPr lang="en-IE" dirty="0"/>
              <a:t>Protest at killing of their children</a:t>
            </a:r>
          </a:p>
        </p:txBody>
      </p:sp>
      <p:sp>
        <p:nvSpPr>
          <p:cNvPr id="4" name="Content Placeholder 3">
            <a:extLst>
              <a:ext uri="{FF2B5EF4-FFF2-40B4-BE49-F238E27FC236}">
                <a16:creationId xmlns:a16="http://schemas.microsoft.com/office/drawing/2014/main" xmlns="" id="{8C90326B-02CE-4555-A5BB-54A6E1538EBE}"/>
              </a:ext>
            </a:extLst>
          </p:cNvPr>
          <p:cNvSpPr>
            <a:spLocks noGrp="1"/>
          </p:cNvSpPr>
          <p:nvPr>
            <p:ph sz="half" idx="2"/>
          </p:nvPr>
        </p:nvSpPr>
        <p:spPr/>
        <p:txBody>
          <a:bodyPr/>
          <a:lstStyle/>
          <a:p>
            <a:r>
              <a:rPr lang="en-IE" dirty="0"/>
              <a:t>Clytemnestra</a:t>
            </a:r>
          </a:p>
          <a:p>
            <a:r>
              <a:rPr lang="en-IE" dirty="0"/>
              <a:t>Sarah</a:t>
            </a:r>
          </a:p>
          <a:p>
            <a:r>
              <a:rPr lang="en-IE" dirty="0" err="1"/>
              <a:t>Becuma</a:t>
            </a:r>
            <a:endParaRPr lang="en-IE" dirty="0"/>
          </a:p>
          <a:p>
            <a:endParaRPr lang="en-IE" dirty="0"/>
          </a:p>
        </p:txBody>
      </p:sp>
      <p:sp>
        <p:nvSpPr>
          <p:cNvPr id="5" name="Text Placeholder 4">
            <a:extLst>
              <a:ext uri="{FF2B5EF4-FFF2-40B4-BE49-F238E27FC236}">
                <a16:creationId xmlns:a16="http://schemas.microsoft.com/office/drawing/2014/main" xmlns="" id="{9DC753D3-CFAA-472A-8C61-67880D25A87F}"/>
              </a:ext>
            </a:extLst>
          </p:cNvPr>
          <p:cNvSpPr>
            <a:spLocks noGrp="1"/>
          </p:cNvSpPr>
          <p:nvPr>
            <p:ph type="body" sz="quarter" idx="3"/>
          </p:nvPr>
        </p:nvSpPr>
        <p:spPr/>
        <p:txBody>
          <a:bodyPr/>
          <a:lstStyle/>
          <a:p>
            <a:r>
              <a:rPr lang="en-IE" dirty="0"/>
              <a:t>Willing to sacrifice their children</a:t>
            </a:r>
          </a:p>
        </p:txBody>
      </p:sp>
      <p:sp>
        <p:nvSpPr>
          <p:cNvPr id="6" name="Content Placeholder 5">
            <a:extLst>
              <a:ext uri="{FF2B5EF4-FFF2-40B4-BE49-F238E27FC236}">
                <a16:creationId xmlns:a16="http://schemas.microsoft.com/office/drawing/2014/main" xmlns="" id="{549E5663-D468-45C7-B744-125FC22B7DB2}"/>
              </a:ext>
            </a:extLst>
          </p:cNvPr>
          <p:cNvSpPr>
            <a:spLocks noGrp="1"/>
          </p:cNvSpPr>
          <p:nvPr>
            <p:ph sz="quarter" idx="4"/>
          </p:nvPr>
        </p:nvSpPr>
        <p:spPr/>
        <p:txBody>
          <a:bodyPr/>
          <a:lstStyle/>
          <a:p>
            <a:r>
              <a:rPr lang="en-IE" dirty="0"/>
              <a:t>Agamemnon</a:t>
            </a:r>
          </a:p>
          <a:p>
            <a:r>
              <a:rPr lang="en-IE" dirty="0"/>
              <a:t>Abraham</a:t>
            </a:r>
          </a:p>
          <a:p>
            <a:r>
              <a:rPr lang="en-IE" dirty="0"/>
              <a:t>God the Father (according to St. Anselm) </a:t>
            </a:r>
          </a:p>
          <a:p>
            <a:endParaRPr lang="en-IE" dirty="0"/>
          </a:p>
          <a:p>
            <a:endParaRPr lang="en-IE" dirty="0"/>
          </a:p>
        </p:txBody>
      </p:sp>
    </p:spTree>
    <p:extLst>
      <p:ext uri="{BB962C8B-B14F-4D97-AF65-F5344CB8AC3E}">
        <p14:creationId xmlns:p14="http://schemas.microsoft.com/office/powerpoint/2010/main" val="3742190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1A4335-79F2-44D0-A5BA-FA598CF627B0}"/>
              </a:ext>
            </a:extLst>
          </p:cNvPr>
          <p:cNvSpPr>
            <a:spLocks noGrp="1"/>
          </p:cNvSpPr>
          <p:nvPr>
            <p:ph type="ctrTitle"/>
          </p:nvPr>
        </p:nvSpPr>
        <p:spPr/>
        <p:txBody>
          <a:bodyPr/>
          <a:lstStyle/>
          <a:p>
            <a:r>
              <a:rPr lang="en-IE" dirty="0"/>
              <a:t>Gendering colonisation </a:t>
            </a:r>
          </a:p>
        </p:txBody>
      </p:sp>
      <p:sp>
        <p:nvSpPr>
          <p:cNvPr id="3" name="Subtitle 2">
            <a:extLst>
              <a:ext uri="{FF2B5EF4-FFF2-40B4-BE49-F238E27FC236}">
                <a16:creationId xmlns:a16="http://schemas.microsoft.com/office/drawing/2014/main" xmlns="" id="{D63836C1-197F-4378-A439-B6FE3B953974}"/>
              </a:ext>
            </a:extLst>
          </p:cNvPr>
          <p:cNvSpPr>
            <a:spLocks noGrp="1"/>
          </p:cNvSpPr>
          <p:nvPr>
            <p:ph type="subTitle" idx="1"/>
          </p:nvPr>
        </p:nvSpPr>
        <p:spPr/>
        <p:txBody>
          <a:bodyPr>
            <a:normAutofit/>
          </a:bodyPr>
          <a:lstStyle/>
          <a:p>
            <a:r>
              <a:rPr lang="en-IE" sz="3600" dirty="0"/>
              <a:t>the effects on bodies, minds and souls.</a:t>
            </a:r>
          </a:p>
        </p:txBody>
      </p:sp>
    </p:spTree>
    <p:extLst>
      <p:ext uri="{BB962C8B-B14F-4D97-AF65-F5344CB8AC3E}">
        <p14:creationId xmlns:p14="http://schemas.microsoft.com/office/powerpoint/2010/main" val="186037932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DC7320-BEF5-4AF2-B30D-19C5BCF5E1FE}"/>
              </a:ext>
            </a:extLst>
          </p:cNvPr>
          <p:cNvSpPr>
            <a:spLocks noGrp="1"/>
          </p:cNvSpPr>
          <p:nvPr>
            <p:ph type="title"/>
          </p:nvPr>
        </p:nvSpPr>
        <p:spPr/>
        <p:txBody>
          <a:bodyPr/>
          <a:lstStyle/>
          <a:p>
            <a:r>
              <a:rPr lang="en-IE" dirty="0" err="1"/>
              <a:t>Oresteian</a:t>
            </a:r>
            <a:r>
              <a:rPr lang="en-IE" dirty="0"/>
              <a:t> Trilogy : Changed Discourse</a:t>
            </a:r>
          </a:p>
        </p:txBody>
      </p:sp>
      <p:sp>
        <p:nvSpPr>
          <p:cNvPr id="3" name="Text Placeholder 2">
            <a:extLst>
              <a:ext uri="{FF2B5EF4-FFF2-40B4-BE49-F238E27FC236}">
                <a16:creationId xmlns:a16="http://schemas.microsoft.com/office/drawing/2014/main" xmlns="" id="{58A30B02-7C62-40F3-83B1-77399CB1AFAD}"/>
              </a:ext>
            </a:extLst>
          </p:cNvPr>
          <p:cNvSpPr>
            <a:spLocks noGrp="1"/>
          </p:cNvSpPr>
          <p:nvPr>
            <p:ph type="body" idx="1"/>
          </p:nvPr>
        </p:nvSpPr>
        <p:spPr/>
        <p:txBody>
          <a:bodyPr>
            <a:normAutofit/>
          </a:bodyPr>
          <a:lstStyle/>
          <a:p>
            <a:r>
              <a:rPr lang="en-IE" dirty="0"/>
              <a:t>Clytemnestra on her Daughter</a:t>
            </a:r>
          </a:p>
        </p:txBody>
      </p:sp>
      <p:sp>
        <p:nvSpPr>
          <p:cNvPr id="4" name="Content Placeholder 3">
            <a:extLst>
              <a:ext uri="{FF2B5EF4-FFF2-40B4-BE49-F238E27FC236}">
                <a16:creationId xmlns:a16="http://schemas.microsoft.com/office/drawing/2014/main" xmlns="" id="{1E9510C4-CEC3-451D-B232-A6BE6092965B}"/>
              </a:ext>
            </a:extLst>
          </p:cNvPr>
          <p:cNvSpPr>
            <a:spLocks noGrp="1"/>
          </p:cNvSpPr>
          <p:nvPr>
            <p:ph sz="half" idx="2"/>
          </p:nvPr>
        </p:nvSpPr>
        <p:spPr/>
        <p:txBody>
          <a:bodyPr>
            <a:normAutofit/>
          </a:bodyPr>
          <a:lstStyle/>
          <a:p>
            <a:r>
              <a:rPr lang="en-IE" sz="3600" dirty="0"/>
              <a:t>The Agony I Laboured Into Love</a:t>
            </a:r>
          </a:p>
        </p:txBody>
      </p:sp>
      <p:sp>
        <p:nvSpPr>
          <p:cNvPr id="5" name="Text Placeholder 4">
            <a:extLst>
              <a:ext uri="{FF2B5EF4-FFF2-40B4-BE49-F238E27FC236}">
                <a16:creationId xmlns:a16="http://schemas.microsoft.com/office/drawing/2014/main" xmlns="" id="{D606F846-2DA4-4576-ABA3-571C2AF8E2E9}"/>
              </a:ext>
            </a:extLst>
          </p:cNvPr>
          <p:cNvSpPr>
            <a:spLocks noGrp="1"/>
          </p:cNvSpPr>
          <p:nvPr>
            <p:ph type="body" sz="quarter" idx="3"/>
          </p:nvPr>
        </p:nvSpPr>
        <p:spPr/>
        <p:txBody>
          <a:bodyPr>
            <a:normAutofit/>
          </a:bodyPr>
          <a:lstStyle/>
          <a:p>
            <a:r>
              <a:rPr lang="en-IE" dirty="0"/>
              <a:t>Chorus</a:t>
            </a:r>
          </a:p>
        </p:txBody>
      </p:sp>
      <p:sp>
        <p:nvSpPr>
          <p:cNvPr id="6" name="Content Placeholder 5">
            <a:extLst>
              <a:ext uri="{FF2B5EF4-FFF2-40B4-BE49-F238E27FC236}">
                <a16:creationId xmlns:a16="http://schemas.microsoft.com/office/drawing/2014/main" xmlns="" id="{161F396D-91F9-4D7C-87E5-ADBF6A596DC4}"/>
              </a:ext>
            </a:extLst>
          </p:cNvPr>
          <p:cNvSpPr>
            <a:spLocks noGrp="1"/>
          </p:cNvSpPr>
          <p:nvPr>
            <p:ph sz="quarter" idx="4"/>
          </p:nvPr>
        </p:nvSpPr>
        <p:spPr/>
        <p:txBody>
          <a:bodyPr/>
          <a:lstStyle/>
          <a:p>
            <a:r>
              <a:rPr lang="en-IE" sz="3600" dirty="0"/>
              <a:t>We Must Suffer, Suffer Into Truth </a:t>
            </a:r>
          </a:p>
          <a:p>
            <a:endParaRPr lang="en-IE" dirty="0"/>
          </a:p>
        </p:txBody>
      </p:sp>
    </p:spTree>
    <p:extLst>
      <p:ext uri="{BB962C8B-B14F-4D97-AF65-F5344CB8AC3E}">
        <p14:creationId xmlns:p14="http://schemas.microsoft.com/office/powerpoint/2010/main" val="1426178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437E93-FD7A-4C6D-83DE-8F9EB1F2EBDA}"/>
              </a:ext>
            </a:extLst>
          </p:cNvPr>
          <p:cNvSpPr>
            <a:spLocks noGrp="1"/>
          </p:cNvSpPr>
          <p:nvPr>
            <p:ph type="title"/>
          </p:nvPr>
        </p:nvSpPr>
        <p:spPr/>
        <p:txBody>
          <a:bodyPr/>
          <a:lstStyle/>
          <a:p>
            <a:r>
              <a:rPr lang="en-IE" dirty="0"/>
              <a:t>Indigenous child rearing </a:t>
            </a:r>
          </a:p>
        </p:txBody>
      </p:sp>
      <p:sp>
        <p:nvSpPr>
          <p:cNvPr id="3" name="Content Placeholder 2">
            <a:extLst>
              <a:ext uri="{FF2B5EF4-FFF2-40B4-BE49-F238E27FC236}">
                <a16:creationId xmlns:a16="http://schemas.microsoft.com/office/drawing/2014/main" xmlns="" id="{9FAA123A-D2C3-4902-B19B-2EB8D3F0DD64}"/>
              </a:ext>
            </a:extLst>
          </p:cNvPr>
          <p:cNvSpPr>
            <a:spLocks noGrp="1"/>
          </p:cNvSpPr>
          <p:nvPr>
            <p:ph idx="1"/>
          </p:nvPr>
        </p:nvSpPr>
        <p:spPr/>
        <p:txBody>
          <a:bodyPr/>
          <a:lstStyle/>
          <a:p>
            <a:r>
              <a:rPr lang="en-IE" dirty="0"/>
              <a:t>Compassionate</a:t>
            </a:r>
          </a:p>
          <a:p>
            <a:endParaRPr lang="en-IE" dirty="0"/>
          </a:p>
          <a:p>
            <a:r>
              <a:rPr lang="en-IE" dirty="0"/>
              <a:t>Child centred</a:t>
            </a:r>
          </a:p>
          <a:p>
            <a:endParaRPr lang="en-IE" dirty="0"/>
          </a:p>
          <a:p>
            <a:r>
              <a:rPr lang="en-IE" dirty="0"/>
              <a:t>Nurturing</a:t>
            </a:r>
          </a:p>
        </p:txBody>
      </p:sp>
    </p:spTree>
    <p:extLst>
      <p:ext uri="{BB962C8B-B14F-4D97-AF65-F5344CB8AC3E}">
        <p14:creationId xmlns:p14="http://schemas.microsoft.com/office/powerpoint/2010/main" val="1593037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9815A7-1F9A-49E7-BEDB-19BF9A261B0D}"/>
              </a:ext>
            </a:extLst>
          </p:cNvPr>
          <p:cNvSpPr>
            <a:spLocks noGrp="1"/>
          </p:cNvSpPr>
          <p:nvPr>
            <p:ph type="title"/>
          </p:nvPr>
        </p:nvSpPr>
        <p:spPr/>
        <p:txBody>
          <a:bodyPr/>
          <a:lstStyle/>
          <a:p>
            <a:r>
              <a:rPr lang="en-IE" dirty="0"/>
              <a:t>Colonizers’ child rearing practices</a:t>
            </a:r>
          </a:p>
        </p:txBody>
      </p:sp>
      <p:sp>
        <p:nvSpPr>
          <p:cNvPr id="3" name="Content Placeholder 2">
            <a:extLst>
              <a:ext uri="{FF2B5EF4-FFF2-40B4-BE49-F238E27FC236}">
                <a16:creationId xmlns:a16="http://schemas.microsoft.com/office/drawing/2014/main" xmlns="" id="{380F96F8-550B-45E2-950A-E61F33025738}"/>
              </a:ext>
            </a:extLst>
          </p:cNvPr>
          <p:cNvSpPr>
            <a:spLocks noGrp="1"/>
          </p:cNvSpPr>
          <p:nvPr>
            <p:ph idx="1"/>
          </p:nvPr>
        </p:nvSpPr>
        <p:spPr/>
        <p:txBody>
          <a:bodyPr>
            <a:normAutofit fontScale="92500" lnSpcReduction="20000"/>
          </a:bodyPr>
          <a:lstStyle/>
          <a:p>
            <a:r>
              <a:rPr lang="en-IE" sz="2800" dirty="0"/>
              <a:t>Emotionally distant</a:t>
            </a:r>
          </a:p>
          <a:p>
            <a:endParaRPr lang="en-IE" sz="2800" dirty="0"/>
          </a:p>
          <a:p>
            <a:r>
              <a:rPr lang="en-IE" sz="2800" dirty="0"/>
              <a:t>Children brutally beaten in most elite boarding schools, by their teachers and prefects</a:t>
            </a:r>
          </a:p>
          <a:p>
            <a:endParaRPr lang="en-IE" sz="2800" dirty="0"/>
          </a:p>
          <a:p>
            <a:r>
              <a:rPr lang="en-IE" sz="2800" dirty="0"/>
              <a:t>Preparing them to brutalize indigenous populations </a:t>
            </a:r>
          </a:p>
          <a:p>
            <a:r>
              <a:rPr lang="en-IE" sz="2800" dirty="0"/>
              <a:t>See Alice Miller,  Ian Gibson (on English boarding schools) </a:t>
            </a:r>
          </a:p>
          <a:p>
            <a:endParaRPr lang="en-IE" dirty="0"/>
          </a:p>
        </p:txBody>
      </p:sp>
    </p:spTree>
    <p:extLst>
      <p:ext uri="{BB962C8B-B14F-4D97-AF65-F5344CB8AC3E}">
        <p14:creationId xmlns:p14="http://schemas.microsoft.com/office/powerpoint/2010/main" val="2471557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0BA62D-AC0B-4EFC-B9E4-4BACFE2018FD}"/>
              </a:ext>
            </a:extLst>
          </p:cNvPr>
          <p:cNvSpPr>
            <a:spLocks noGrp="1"/>
          </p:cNvSpPr>
          <p:nvPr>
            <p:ph type="title"/>
          </p:nvPr>
        </p:nvSpPr>
        <p:spPr/>
        <p:txBody>
          <a:bodyPr/>
          <a:lstStyle/>
          <a:p>
            <a:r>
              <a:rPr lang="en-IE" dirty="0"/>
              <a:t>Trauma passed on from generation to generation </a:t>
            </a:r>
          </a:p>
        </p:txBody>
      </p:sp>
    </p:spTree>
    <p:extLst>
      <p:ext uri="{BB962C8B-B14F-4D97-AF65-F5344CB8AC3E}">
        <p14:creationId xmlns:p14="http://schemas.microsoft.com/office/powerpoint/2010/main" val="3817340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7F5802-75D7-451A-9828-9D282754C056}"/>
              </a:ext>
            </a:extLst>
          </p:cNvPr>
          <p:cNvSpPr>
            <a:spLocks noGrp="1"/>
          </p:cNvSpPr>
          <p:nvPr>
            <p:ph type="title"/>
          </p:nvPr>
        </p:nvSpPr>
        <p:spPr/>
        <p:txBody>
          <a:bodyPr/>
          <a:lstStyle/>
          <a:p>
            <a:r>
              <a:rPr lang="en-IE" dirty="0"/>
              <a:t>Attitude toward the land </a:t>
            </a:r>
          </a:p>
        </p:txBody>
      </p:sp>
      <p:sp>
        <p:nvSpPr>
          <p:cNvPr id="3" name="Text Placeholder 2">
            <a:extLst>
              <a:ext uri="{FF2B5EF4-FFF2-40B4-BE49-F238E27FC236}">
                <a16:creationId xmlns:a16="http://schemas.microsoft.com/office/drawing/2014/main" xmlns="" id="{9E97824F-897A-4757-8686-CFEE2A71746C}"/>
              </a:ext>
            </a:extLst>
          </p:cNvPr>
          <p:cNvSpPr>
            <a:spLocks noGrp="1"/>
          </p:cNvSpPr>
          <p:nvPr>
            <p:ph type="body" idx="1"/>
          </p:nvPr>
        </p:nvSpPr>
        <p:spPr/>
        <p:txBody>
          <a:bodyPr/>
          <a:lstStyle/>
          <a:p>
            <a:r>
              <a:rPr lang="en-IE" dirty="0"/>
              <a:t>Indigenous worldview	</a:t>
            </a:r>
          </a:p>
        </p:txBody>
      </p:sp>
      <p:sp>
        <p:nvSpPr>
          <p:cNvPr id="4" name="Content Placeholder 3">
            <a:extLst>
              <a:ext uri="{FF2B5EF4-FFF2-40B4-BE49-F238E27FC236}">
                <a16:creationId xmlns:a16="http://schemas.microsoft.com/office/drawing/2014/main" xmlns="" id="{3C05B209-9747-48E0-ACC2-C9B1BB087047}"/>
              </a:ext>
            </a:extLst>
          </p:cNvPr>
          <p:cNvSpPr>
            <a:spLocks noGrp="1"/>
          </p:cNvSpPr>
          <p:nvPr>
            <p:ph sz="half" idx="2"/>
          </p:nvPr>
        </p:nvSpPr>
        <p:spPr/>
        <p:txBody>
          <a:bodyPr>
            <a:normAutofit/>
          </a:bodyPr>
          <a:lstStyle/>
          <a:p>
            <a:r>
              <a:rPr lang="en-IE" sz="2800" dirty="0"/>
              <a:t>Mother Earth</a:t>
            </a:r>
          </a:p>
          <a:p>
            <a:endParaRPr lang="en-IE" sz="2800" dirty="0"/>
          </a:p>
          <a:p>
            <a:r>
              <a:rPr lang="en-IE" sz="2800" dirty="0"/>
              <a:t>Land is an abundant gift to al</a:t>
            </a:r>
            <a:r>
              <a:rPr lang="en-IE" sz="3200" dirty="0"/>
              <a:t>l</a:t>
            </a:r>
          </a:p>
        </p:txBody>
      </p:sp>
      <p:sp>
        <p:nvSpPr>
          <p:cNvPr id="5" name="Text Placeholder 4">
            <a:extLst>
              <a:ext uri="{FF2B5EF4-FFF2-40B4-BE49-F238E27FC236}">
                <a16:creationId xmlns:a16="http://schemas.microsoft.com/office/drawing/2014/main" xmlns="" id="{4310400C-9473-433C-9CFB-41ECD2CD5457}"/>
              </a:ext>
            </a:extLst>
          </p:cNvPr>
          <p:cNvSpPr>
            <a:spLocks noGrp="1"/>
          </p:cNvSpPr>
          <p:nvPr>
            <p:ph type="body" sz="quarter" idx="3"/>
          </p:nvPr>
        </p:nvSpPr>
        <p:spPr/>
        <p:txBody>
          <a:bodyPr/>
          <a:lstStyle/>
          <a:p>
            <a:r>
              <a:rPr lang="en-IE" dirty="0"/>
              <a:t>Religions of empire</a:t>
            </a:r>
          </a:p>
        </p:txBody>
      </p:sp>
      <p:sp>
        <p:nvSpPr>
          <p:cNvPr id="6" name="Content Placeholder 5">
            <a:extLst>
              <a:ext uri="{FF2B5EF4-FFF2-40B4-BE49-F238E27FC236}">
                <a16:creationId xmlns:a16="http://schemas.microsoft.com/office/drawing/2014/main" xmlns="" id="{976C1592-9DA0-4F30-822B-4604AE816A9C}"/>
              </a:ext>
            </a:extLst>
          </p:cNvPr>
          <p:cNvSpPr>
            <a:spLocks noGrp="1"/>
          </p:cNvSpPr>
          <p:nvPr>
            <p:ph sz="quarter" idx="4"/>
          </p:nvPr>
        </p:nvSpPr>
        <p:spPr/>
        <p:txBody>
          <a:bodyPr>
            <a:noAutofit/>
          </a:bodyPr>
          <a:lstStyle/>
          <a:p>
            <a:r>
              <a:rPr lang="en-IE" sz="2800" dirty="0"/>
              <a:t>Given to chosen Ones, usually following sacrifice; acquired through violence and legitimated through theologically superior sacrifices of colonisers.</a:t>
            </a:r>
          </a:p>
        </p:txBody>
      </p:sp>
    </p:spTree>
    <p:extLst>
      <p:ext uri="{BB962C8B-B14F-4D97-AF65-F5344CB8AC3E}">
        <p14:creationId xmlns:p14="http://schemas.microsoft.com/office/powerpoint/2010/main" val="2198966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04CAE8-C66E-4989-BEA6-5B8A2FEBB082}"/>
              </a:ext>
            </a:extLst>
          </p:cNvPr>
          <p:cNvSpPr>
            <a:spLocks noGrp="1"/>
          </p:cNvSpPr>
          <p:nvPr>
            <p:ph type="title"/>
          </p:nvPr>
        </p:nvSpPr>
        <p:spPr/>
        <p:txBody>
          <a:bodyPr/>
          <a:lstStyle/>
          <a:p>
            <a:r>
              <a:rPr lang="en-IE" dirty="0"/>
              <a:t>Evidence of attitudes toward land</a:t>
            </a:r>
          </a:p>
        </p:txBody>
      </p:sp>
      <p:sp>
        <p:nvSpPr>
          <p:cNvPr id="3" name="Text Placeholder 2">
            <a:extLst>
              <a:ext uri="{FF2B5EF4-FFF2-40B4-BE49-F238E27FC236}">
                <a16:creationId xmlns:a16="http://schemas.microsoft.com/office/drawing/2014/main" xmlns="" id="{CB7E0B1A-3E0A-435E-AB21-DC99B7D0A3AD}"/>
              </a:ext>
            </a:extLst>
          </p:cNvPr>
          <p:cNvSpPr>
            <a:spLocks noGrp="1"/>
          </p:cNvSpPr>
          <p:nvPr>
            <p:ph type="body" idx="1"/>
          </p:nvPr>
        </p:nvSpPr>
        <p:spPr/>
        <p:txBody>
          <a:bodyPr/>
          <a:lstStyle/>
          <a:p>
            <a:r>
              <a:rPr lang="en-IE" dirty="0"/>
              <a:t>Indigenous</a:t>
            </a:r>
          </a:p>
        </p:txBody>
      </p:sp>
      <p:sp>
        <p:nvSpPr>
          <p:cNvPr id="4" name="Content Placeholder 3">
            <a:extLst>
              <a:ext uri="{FF2B5EF4-FFF2-40B4-BE49-F238E27FC236}">
                <a16:creationId xmlns:a16="http://schemas.microsoft.com/office/drawing/2014/main" xmlns="" id="{348A86B4-96EA-4F38-994E-EB07EA7D1C54}"/>
              </a:ext>
            </a:extLst>
          </p:cNvPr>
          <p:cNvSpPr>
            <a:spLocks noGrp="1"/>
          </p:cNvSpPr>
          <p:nvPr>
            <p:ph sz="half" idx="2"/>
          </p:nvPr>
        </p:nvSpPr>
        <p:spPr/>
        <p:txBody>
          <a:bodyPr>
            <a:noAutofit/>
          </a:bodyPr>
          <a:lstStyle/>
          <a:p>
            <a:r>
              <a:rPr lang="en-IE" sz="2800" dirty="0"/>
              <a:t>Fianna, Hunter gatherers:  </a:t>
            </a:r>
            <a:r>
              <a:rPr lang="en-IE" sz="2800" i="1" dirty="0"/>
              <a:t>In those days there was neither mine nor yours .</a:t>
            </a:r>
          </a:p>
          <a:p>
            <a:r>
              <a:rPr lang="en-IE" sz="2800" i="1" dirty="0"/>
              <a:t>Brigit: Matron of Commonages</a:t>
            </a:r>
            <a:endParaRPr lang="en-IE" sz="2800" dirty="0"/>
          </a:p>
        </p:txBody>
      </p:sp>
      <p:sp>
        <p:nvSpPr>
          <p:cNvPr id="5" name="Text Placeholder 4">
            <a:extLst>
              <a:ext uri="{FF2B5EF4-FFF2-40B4-BE49-F238E27FC236}">
                <a16:creationId xmlns:a16="http://schemas.microsoft.com/office/drawing/2014/main" xmlns="" id="{2DC315BF-CC36-454A-A2A5-3BEC85FA8B30}"/>
              </a:ext>
            </a:extLst>
          </p:cNvPr>
          <p:cNvSpPr>
            <a:spLocks noGrp="1"/>
          </p:cNvSpPr>
          <p:nvPr>
            <p:ph type="body" sz="quarter" idx="3"/>
          </p:nvPr>
        </p:nvSpPr>
        <p:spPr/>
        <p:txBody>
          <a:bodyPr/>
          <a:lstStyle/>
          <a:p>
            <a:r>
              <a:rPr lang="en-IE" dirty="0"/>
              <a:t>Religions of Empire </a:t>
            </a:r>
          </a:p>
        </p:txBody>
      </p:sp>
      <p:sp>
        <p:nvSpPr>
          <p:cNvPr id="6" name="Content Placeholder 5">
            <a:extLst>
              <a:ext uri="{FF2B5EF4-FFF2-40B4-BE49-F238E27FC236}">
                <a16:creationId xmlns:a16="http://schemas.microsoft.com/office/drawing/2014/main" xmlns="" id="{6A0F42D8-F669-4E0B-9C23-E7C2F7D5AB61}"/>
              </a:ext>
            </a:extLst>
          </p:cNvPr>
          <p:cNvSpPr>
            <a:spLocks noGrp="1"/>
          </p:cNvSpPr>
          <p:nvPr>
            <p:ph sz="quarter" idx="4"/>
          </p:nvPr>
        </p:nvSpPr>
        <p:spPr/>
        <p:txBody>
          <a:bodyPr>
            <a:normAutofit/>
          </a:bodyPr>
          <a:lstStyle/>
          <a:p>
            <a:r>
              <a:rPr lang="en-IE" sz="3200" dirty="0"/>
              <a:t>Colonisers are Entitled to indigenous lands when they </a:t>
            </a:r>
            <a:r>
              <a:rPr lang="en-IE" sz="3200" i="1" dirty="0"/>
              <a:t>SAVE the populations in the name of their Gods. </a:t>
            </a:r>
            <a:r>
              <a:rPr lang="en-IE" sz="3200" dirty="0"/>
              <a:t> </a:t>
            </a:r>
          </a:p>
        </p:txBody>
      </p:sp>
    </p:spTree>
    <p:extLst>
      <p:ext uri="{BB962C8B-B14F-4D97-AF65-F5344CB8AC3E}">
        <p14:creationId xmlns:p14="http://schemas.microsoft.com/office/powerpoint/2010/main" val="28479756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842C79-F737-4336-AA4A-B4CA2775D530}"/>
              </a:ext>
            </a:extLst>
          </p:cNvPr>
          <p:cNvSpPr>
            <a:spLocks noGrp="1"/>
          </p:cNvSpPr>
          <p:nvPr>
            <p:ph type="title"/>
          </p:nvPr>
        </p:nvSpPr>
        <p:spPr/>
        <p:txBody>
          <a:bodyPr/>
          <a:lstStyle/>
          <a:p>
            <a:r>
              <a:rPr lang="en-IE" dirty="0"/>
              <a:t>Definitions of sacrifice</a:t>
            </a:r>
          </a:p>
        </p:txBody>
      </p:sp>
      <p:sp>
        <p:nvSpPr>
          <p:cNvPr id="3" name="Text Placeholder 2">
            <a:extLst>
              <a:ext uri="{FF2B5EF4-FFF2-40B4-BE49-F238E27FC236}">
                <a16:creationId xmlns:a16="http://schemas.microsoft.com/office/drawing/2014/main" xmlns="" id="{23D5B51B-E274-40C9-A05D-D39D16C5485E}"/>
              </a:ext>
            </a:extLst>
          </p:cNvPr>
          <p:cNvSpPr>
            <a:spLocks noGrp="1"/>
          </p:cNvSpPr>
          <p:nvPr>
            <p:ph type="body" idx="1"/>
          </p:nvPr>
        </p:nvSpPr>
        <p:spPr/>
        <p:txBody>
          <a:bodyPr/>
          <a:lstStyle/>
          <a:p>
            <a:r>
              <a:rPr lang="en-IE" dirty="0"/>
              <a:t>Indigenous	</a:t>
            </a:r>
          </a:p>
        </p:txBody>
      </p:sp>
      <p:sp>
        <p:nvSpPr>
          <p:cNvPr id="4" name="Content Placeholder 3">
            <a:extLst>
              <a:ext uri="{FF2B5EF4-FFF2-40B4-BE49-F238E27FC236}">
                <a16:creationId xmlns:a16="http://schemas.microsoft.com/office/drawing/2014/main" xmlns="" id="{0BCA8D33-757C-4D44-AC79-D1BCE7BBB9A0}"/>
              </a:ext>
            </a:extLst>
          </p:cNvPr>
          <p:cNvSpPr>
            <a:spLocks noGrp="1"/>
          </p:cNvSpPr>
          <p:nvPr>
            <p:ph sz="half" idx="2"/>
          </p:nvPr>
        </p:nvSpPr>
        <p:spPr/>
        <p:txBody>
          <a:bodyPr/>
          <a:lstStyle/>
          <a:p>
            <a:r>
              <a:rPr lang="en-IE" sz="2800" dirty="0"/>
              <a:t>Wine or </a:t>
            </a:r>
            <a:r>
              <a:rPr lang="en-IE" sz="2800" dirty="0" err="1"/>
              <a:t>othe</a:t>
            </a:r>
            <a:r>
              <a:rPr lang="en-IE" sz="2800" dirty="0"/>
              <a:t> substances poured onto the earth in gratitude and acknowledgement of abundance of harves</a:t>
            </a:r>
            <a:r>
              <a:rPr lang="en-IE" dirty="0"/>
              <a:t>t</a:t>
            </a:r>
          </a:p>
        </p:txBody>
      </p:sp>
      <p:sp>
        <p:nvSpPr>
          <p:cNvPr id="5" name="Text Placeholder 4">
            <a:extLst>
              <a:ext uri="{FF2B5EF4-FFF2-40B4-BE49-F238E27FC236}">
                <a16:creationId xmlns:a16="http://schemas.microsoft.com/office/drawing/2014/main" xmlns="" id="{03B97C97-F18A-4416-AB22-0E305F741639}"/>
              </a:ext>
            </a:extLst>
          </p:cNvPr>
          <p:cNvSpPr>
            <a:spLocks noGrp="1"/>
          </p:cNvSpPr>
          <p:nvPr>
            <p:ph type="body" sz="quarter" idx="3"/>
          </p:nvPr>
        </p:nvSpPr>
        <p:spPr/>
        <p:txBody>
          <a:bodyPr/>
          <a:lstStyle/>
          <a:p>
            <a:r>
              <a:rPr lang="en-IE" dirty="0"/>
              <a:t>Religions of Empire</a:t>
            </a:r>
          </a:p>
        </p:txBody>
      </p:sp>
      <p:sp>
        <p:nvSpPr>
          <p:cNvPr id="6" name="Content Placeholder 5">
            <a:extLst>
              <a:ext uri="{FF2B5EF4-FFF2-40B4-BE49-F238E27FC236}">
                <a16:creationId xmlns:a16="http://schemas.microsoft.com/office/drawing/2014/main" xmlns="" id="{3702296F-7D96-41E4-B6B1-E8A81E2BE65C}"/>
              </a:ext>
            </a:extLst>
          </p:cNvPr>
          <p:cNvSpPr>
            <a:spLocks noGrp="1"/>
          </p:cNvSpPr>
          <p:nvPr>
            <p:ph sz="quarter" idx="4"/>
          </p:nvPr>
        </p:nvSpPr>
        <p:spPr/>
        <p:txBody>
          <a:bodyPr>
            <a:normAutofit/>
          </a:bodyPr>
          <a:lstStyle/>
          <a:p>
            <a:r>
              <a:rPr lang="en-IE" sz="2800" dirty="0"/>
              <a:t>Sacrifice:  Old Irish Definition</a:t>
            </a:r>
          </a:p>
          <a:p>
            <a:r>
              <a:rPr lang="en-IE" sz="3600" dirty="0"/>
              <a:t>“ </a:t>
            </a:r>
            <a:r>
              <a:rPr lang="en-IE" sz="3600" i="1" dirty="0"/>
              <a:t>Rescuing the Earth from the Demons</a:t>
            </a:r>
            <a:r>
              <a:rPr lang="en-IE" sz="2800" i="1" dirty="0"/>
              <a:t>. “</a:t>
            </a:r>
            <a:endParaRPr lang="en-IE" sz="2800" dirty="0"/>
          </a:p>
        </p:txBody>
      </p:sp>
    </p:spTree>
    <p:extLst>
      <p:ext uri="{BB962C8B-B14F-4D97-AF65-F5344CB8AC3E}">
        <p14:creationId xmlns:p14="http://schemas.microsoft.com/office/powerpoint/2010/main" val="28994197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3205CB-2A11-4BA0-A266-C2BC23960209}"/>
              </a:ext>
            </a:extLst>
          </p:cNvPr>
          <p:cNvSpPr>
            <a:spLocks noGrp="1"/>
          </p:cNvSpPr>
          <p:nvPr>
            <p:ph type="title"/>
          </p:nvPr>
        </p:nvSpPr>
        <p:spPr/>
        <p:txBody>
          <a:bodyPr/>
          <a:lstStyle/>
          <a:p>
            <a:r>
              <a:rPr lang="en-IE" dirty="0"/>
              <a:t>Underlying theologies </a:t>
            </a:r>
          </a:p>
        </p:txBody>
      </p:sp>
      <p:sp>
        <p:nvSpPr>
          <p:cNvPr id="3" name="Text Placeholder 2">
            <a:extLst>
              <a:ext uri="{FF2B5EF4-FFF2-40B4-BE49-F238E27FC236}">
                <a16:creationId xmlns:a16="http://schemas.microsoft.com/office/drawing/2014/main" xmlns="" id="{533AD231-6684-4452-9914-2DA26906B59F}"/>
              </a:ext>
            </a:extLst>
          </p:cNvPr>
          <p:cNvSpPr>
            <a:spLocks noGrp="1"/>
          </p:cNvSpPr>
          <p:nvPr>
            <p:ph type="body" idx="1"/>
          </p:nvPr>
        </p:nvSpPr>
        <p:spPr/>
        <p:txBody>
          <a:bodyPr/>
          <a:lstStyle/>
          <a:p>
            <a:r>
              <a:rPr lang="en-IE" dirty="0"/>
              <a:t>indigenous</a:t>
            </a:r>
          </a:p>
        </p:txBody>
      </p:sp>
      <p:sp>
        <p:nvSpPr>
          <p:cNvPr id="4" name="Content Placeholder 3">
            <a:extLst>
              <a:ext uri="{FF2B5EF4-FFF2-40B4-BE49-F238E27FC236}">
                <a16:creationId xmlns:a16="http://schemas.microsoft.com/office/drawing/2014/main" xmlns="" id="{7BE9769C-62C0-49A8-A723-8B5B9BB7C875}"/>
              </a:ext>
            </a:extLst>
          </p:cNvPr>
          <p:cNvSpPr>
            <a:spLocks noGrp="1"/>
          </p:cNvSpPr>
          <p:nvPr>
            <p:ph sz="half" idx="2"/>
          </p:nvPr>
        </p:nvSpPr>
        <p:spPr/>
        <p:txBody>
          <a:bodyPr>
            <a:normAutofit/>
          </a:bodyPr>
          <a:lstStyle/>
          <a:p>
            <a:r>
              <a:rPr lang="en-IE" sz="3200" dirty="0"/>
              <a:t>Land is an unconditional gift</a:t>
            </a:r>
          </a:p>
        </p:txBody>
      </p:sp>
      <p:sp>
        <p:nvSpPr>
          <p:cNvPr id="5" name="Text Placeholder 4">
            <a:extLst>
              <a:ext uri="{FF2B5EF4-FFF2-40B4-BE49-F238E27FC236}">
                <a16:creationId xmlns:a16="http://schemas.microsoft.com/office/drawing/2014/main" xmlns="" id="{110E5B72-C1FC-46C7-B27A-CB9F33D3123F}"/>
              </a:ext>
            </a:extLst>
          </p:cNvPr>
          <p:cNvSpPr>
            <a:spLocks noGrp="1"/>
          </p:cNvSpPr>
          <p:nvPr>
            <p:ph type="body" sz="quarter" idx="3"/>
          </p:nvPr>
        </p:nvSpPr>
        <p:spPr/>
        <p:txBody>
          <a:bodyPr/>
          <a:lstStyle/>
          <a:p>
            <a:r>
              <a:rPr lang="en-IE" dirty="0"/>
              <a:t>Religions of empire </a:t>
            </a:r>
          </a:p>
        </p:txBody>
      </p:sp>
      <p:sp>
        <p:nvSpPr>
          <p:cNvPr id="6" name="Content Placeholder 5">
            <a:extLst>
              <a:ext uri="{FF2B5EF4-FFF2-40B4-BE49-F238E27FC236}">
                <a16:creationId xmlns:a16="http://schemas.microsoft.com/office/drawing/2014/main" xmlns="" id="{962A5D9B-2BE0-400A-8F92-C7823CB83030}"/>
              </a:ext>
            </a:extLst>
          </p:cNvPr>
          <p:cNvSpPr>
            <a:spLocks noGrp="1"/>
          </p:cNvSpPr>
          <p:nvPr>
            <p:ph sz="quarter" idx="4"/>
          </p:nvPr>
        </p:nvSpPr>
        <p:spPr/>
        <p:txBody>
          <a:bodyPr>
            <a:normAutofit/>
          </a:bodyPr>
          <a:lstStyle/>
          <a:p>
            <a:r>
              <a:rPr lang="en-IE" sz="3200" dirty="0"/>
              <a:t>Land is GIVEN by one’s god, and is held conditionally on obedience to precepts of Holy Men</a:t>
            </a:r>
          </a:p>
        </p:txBody>
      </p:sp>
    </p:spTree>
    <p:extLst>
      <p:ext uri="{BB962C8B-B14F-4D97-AF65-F5344CB8AC3E}">
        <p14:creationId xmlns:p14="http://schemas.microsoft.com/office/powerpoint/2010/main" val="919119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1169D0-8A90-4EFE-B97C-EEE734CBCFB9}"/>
              </a:ext>
            </a:extLst>
          </p:cNvPr>
          <p:cNvSpPr>
            <a:spLocks noGrp="1"/>
          </p:cNvSpPr>
          <p:nvPr>
            <p:ph type="title"/>
          </p:nvPr>
        </p:nvSpPr>
        <p:spPr/>
        <p:txBody>
          <a:bodyPr/>
          <a:lstStyle/>
          <a:p>
            <a:r>
              <a:rPr lang="en-IE" dirty="0"/>
              <a:t>Religious rites</a:t>
            </a:r>
          </a:p>
        </p:txBody>
      </p:sp>
      <p:sp>
        <p:nvSpPr>
          <p:cNvPr id="3" name="Text Placeholder 2">
            <a:extLst>
              <a:ext uri="{FF2B5EF4-FFF2-40B4-BE49-F238E27FC236}">
                <a16:creationId xmlns:a16="http://schemas.microsoft.com/office/drawing/2014/main" xmlns="" id="{9F2F3356-A5F7-4AC3-87E8-2B18BF916CFD}"/>
              </a:ext>
            </a:extLst>
          </p:cNvPr>
          <p:cNvSpPr>
            <a:spLocks noGrp="1"/>
          </p:cNvSpPr>
          <p:nvPr>
            <p:ph type="body" idx="1"/>
          </p:nvPr>
        </p:nvSpPr>
        <p:spPr/>
        <p:txBody>
          <a:bodyPr/>
          <a:lstStyle/>
          <a:p>
            <a:r>
              <a:rPr lang="en-IE" dirty="0"/>
              <a:t>Indigenous		</a:t>
            </a:r>
          </a:p>
        </p:txBody>
      </p:sp>
      <p:sp>
        <p:nvSpPr>
          <p:cNvPr id="4" name="Content Placeholder 3">
            <a:extLst>
              <a:ext uri="{FF2B5EF4-FFF2-40B4-BE49-F238E27FC236}">
                <a16:creationId xmlns:a16="http://schemas.microsoft.com/office/drawing/2014/main" xmlns="" id="{A6311B50-FB62-483E-A3E4-90E289FF55EF}"/>
              </a:ext>
            </a:extLst>
          </p:cNvPr>
          <p:cNvSpPr>
            <a:spLocks noGrp="1"/>
          </p:cNvSpPr>
          <p:nvPr>
            <p:ph sz="half" idx="2"/>
          </p:nvPr>
        </p:nvSpPr>
        <p:spPr/>
        <p:txBody>
          <a:bodyPr>
            <a:normAutofit/>
          </a:bodyPr>
          <a:lstStyle/>
          <a:p>
            <a:r>
              <a:rPr lang="en-IE" sz="2800" dirty="0"/>
              <a:t>Mostly marking and celebrating cycles of nature, planting, harvest and hibernation.</a:t>
            </a:r>
          </a:p>
        </p:txBody>
      </p:sp>
      <p:sp>
        <p:nvSpPr>
          <p:cNvPr id="5" name="Text Placeholder 4">
            <a:extLst>
              <a:ext uri="{FF2B5EF4-FFF2-40B4-BE49-F238E27FC236}">
                <a16:creationId xmlns:a16="http://schemas.microsoft.com/office/drawing/2014/main" xmlns="" id="{17C192CC-50DA-4798-8C9A-AE50B0CA86DE}"/>
              </a:ext>
            </a:extLst>
          </p:cNvPr>
          <p:cNvSpPr>
            <a:spLocks noGrp="1"/>
          </p:cNvSpPr>
          <p:nvPr>
            <p:ph type="body" sz="quarter" idx="3"/>
          </p:nvPr>
        </p:nvSpPr>
        <p:spPr/>
        <p:txBody>
          <a:bodyPr/>
          <a:lstStyle/>
          <a:p>
            <a:r>
              <a:rPr lang="en-IE" dirty="0"/>
              <a:t>religions of empire</a:t>
            </a:r>
          </a:p>
        </p:txBody>
      </p:sp>
      <p:sp>
        <p:nvSpPr>
          <p:cNvPr id="6" name="Content Placeholder 5">
            <a:extLst>
              <a:ext uri="{FF2B5EF4-FFF2-40B4-BE49-F238E27FC236}">
                <a16:creationId xmlns:a16="http://schemas.microsoft.com/office/drawing/2014/main" xmlns="" id="{C08309F3-9C60-4A0A-8483-852470DA064B}"/>
              </a:ext>
            </a:extLst>
          </p:cNvPr>
          <p:cNvSpPr>
            <a:spLocks noGrp="1"/>
          </p:cNvSpPr>
          <p:nvPr>
            <p:ph sz="quarter" idx="4"/>
          </p:nvPr>
        </p:nvSpPr>
        <p:spPr/>
        <p:txBody>
          <a:bodyPr>
            <a:normAutofit/>
          </a:bodyPr>
          <a:lstStyle/>
          <a:p>
            <a:r>
              <a:rPr lang="en-IE" sz="2800" dirty="0"/>
              <a:t>Commemorating the deaths of founders who died through sacrifice Jesus; </a:t>
            </a:r>
            <a:r>
              <a:rPr lang="en-IE" sz="2800" dirty="0" err="1"/>
              <a:t>Husayn</a:t>
            </a:r>
            <a:r>
              <a:rPr lang="en-IE" sz="2800" dirty="0"/>
              <a:t>; Isaac. Oher feasts renamed by </a:t>
            </a:r>
            <a:r>
              <a:rPr lang="en-IE" sz="2800" dirty="0" err="1"/>
              <a:t>Reliigons</a:t>
            </a:r>
            <a:r>
              <a:rPr lang="en-IE" sz="2800" dirty="0"/>
              <a:t> of Empire</a:t>
            </a:r>
          </a:p>
        </p:txBody>
      </p:sp>
    </p:spTree>
    <p:extLst>
      <p:ext uri="{BB962C8B-B14F-4D97-AF65-F5344CB8AC3E}">
        <p14:creationId xmlns:p14="http://schemas.microsoft.com/office/powerpoint/2010/main" val="36892517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35C6C0-F619-44AE-AC47-04DE46FC5E72}"/>
              </a:ext>
            </a:extLst>
          </p:cNvPr>
          <p:cNvSpPr>
            <a:spLocks noGrp="1"/>
          </p:cNvSpPr>
          <p:nvPr>
            <p:ph type="title"/>
          </p:nvPr>
        </p:nvSpPr>
        <p:spPr/>
        <p:txBody>
          <a:bodyPr/>
          <a:lstStyle/>
          <a:p>
            <a:r>
              <a:rPr lang="en-IE" dirty="0"/>
              <a:t>Gender relations and ritual </a:t>
            </a:r>
          </a:p>
        </p:txBody>
      </p:sp>
      <p:sp>
        <p:nvSpPr>
          <p:cNvPr id="3" name="Text Placeholder 2">
            <a:extLst>
              <a:ext uri="{FF2B5EF4-FFF2-40B4-BE49-F238E27FC236}">
                <a16:creationId xmlns:a16="http://schemas.microsoft.com/office/drawing/2014/main" xmlns="" id="{783DDCC4-2646-4F62-99C8-D6F56A2A695B}"/>
              </a:ext>
            </a:extLst>
          </p:cNvPr>
          <p:cNvSpPr>
            <a:spLocks noGrp="1"/>
          </p:cNvSpPr>
          <p:nvPr>
            <p:ph type="body" idx="1"/>
          </p:nvPr>
        </p:nvSpPr>
        <p:spPr/>
        <p:txBody>
          <a:bodyPr/>
          <a:lstStyle/>
          <a:p>
            <a:r>
              <a:rPr lang="en-IE" dirty="0"/>
              <a:t>Indigenous 	</a:t>
            </a:r>
          </a:p>
        </p:txBody>
      </p:sp>
      <p:sp>
        <p:nvSpPr>
          <p:cNvPr id="4" name="Content Placeholder 3">
            <a:extLst>
              <a:ext uri="{FF2B5EF4-FFF2-40B4-BE49-F238E27FC236}">
                <a16:creationId xmlns:a16="http://schemas.microsoft.com/office/drawing/2014/main" xmlns="" id="{64F61E86-7414-421F-B79E-202CA9EAB264}"/>
              </a:ext>
            </a:extLst>
          </p:cNvPr>
          <p:cNvSpPr>
            <a:spLocks noGrp="1"/>
          </p:cNvSpPr>
          <p:nvPr>
            <p:ph sz="half" idx="2"/>
          </p:nvPr>
        </p:nvSpPr>
        <p:spPr/>
        <p:txBody>
          <a:bodyPr>
            <a:normAutofit fontScale="92500"/>
          </a:bodyPr>
          <a:lstStyle/>
          <a:p>
            <a:r>
              <a:rPr lang="en-IE" sz="3200" dirty="0"/>
              <a:t>Women and men communally celebrate the rites, often using transgendered or fluid identities.</a:t>
            </a:r>
          </a:p>
        </p:txBody>
      </p:sp>
      <p:sp>
        <p:nvSpPr>
          <p:cNvPr id="5" name="Text Placeholder 4">
            <a:extLst>
              <a:ext uri="{FF2B5EF4-FFF2-40B4-BE49-F238E27FC236}">
                <a16:creationId xmlns:a16="http://schemas.microsoft.com/office/drawing/2014/main" xmlns="" id="{D259AE67-9000-4ABC-94C4-94CC10011376}"/>
              </a:ext>
            </a:extLst>
          </p:cNvPr>
          <p:cNvSpPr>
            <a:spLocks noGrp="1"/>
          </p:cNvSpPr>
          <p:nvPr>
            <p:ph type="body" sz="quarter" idx="3"/>
          </p:nvPr>
        </p:nvSpPr>
        <p:spPr/>
        <p:txBody>
          <a:bodyPr/>
          <a:lstStyle/>
          <a:p>
            <a:r>
              <a:rPr lang="en-IE" dirty="0"/>
              <a:t>Male separatist</a:t>
            </a:r>
          </a:p>
        </p:txBody>
      </p:sp>
      <p:sp>
        <p:nvSpPr>
          <p:cNvPr id="6" name="Content Placeholder 5">
            <a:extLst>
              <a:ext uri="{FF2B5EF4-FFF2-40B4-BE49-F238E27FC236}">
                <a16:creationId xmlns:a16="http://schemas.microsoft.com/office/drawing/2014/main" xmlns="" id="{CCC91FC6-8CB7-41A8-B67A-1447B2B1E10D}"/>
              </a:ext>
            </a:extLst>
          </p:cNvPr>
          <p:cNvSpPr>
            <a:spLocks noGrp="1"/>
          </p:cNvSpPr>
          <p:nvPr>
            <p:ph sz="quarter" idx="4"/>
          </p:nvPr>
        </p:nvSpPr>
        <p:spPr/>
        <p:txBody>
          <a:bodyPr>
            <a:normAutofit fontScale="92500"/>
          </a:bodyPr>
          <a:lstStyle/>
          <a:p>
            <a:r>
              <a:rPr lang="en-IE" sz="2800" dirty="0"/>
              <a:t>Women excluded from sanctuaries where sacrifice rites are being performed.</a:t>
            </a:r>
          </a:p>
        </p:txBody>
      </p:sp>
    </p:spTree>
    <p:extLst>
      <p:ext uri="{BB962C8B-B14F-4D97-AF65-F5344CB8AC3E}">
        <p14:creationId xmlns:p14="http://schemas.microsoft.com/office/powerpoint/2010/main" val="2008002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A5625D-2F30-4C2C-97F9-633721F14887}"/>
              </a:ext>
            </a:extLst>
          </p:cNvPr>
          <p:cNvSpPr>
            <a:spLocks noGrp="1"/>
          </p:cNvSpPr>
          <p:nvPr>
            <p:ph type="title"/>
          </p:nvPr>
        </p:nvSpPr>
        <p:spPr/>
        <p:txBody>
          <a:bodyPr/>
          <a:lstStyle/>
          <a:p>
            <a:r>
              <a:rPr lang="en-IE" dirty="0"/>
              <a:t>Cessair: grand daughter of </a:t>
            </a:r>
            <a:r>
              <a:rPr lang="en-IE" dirty="0" err="1"/>
              <a:t>noah</a:t>
            </a:r>
            <a:r>
              <a:rPr lang="en-IE" dirty="0"/>
              <a:t> </a:t>
            </a:r>
          </a:p>
        </p:txBody>
      </p:sp>
      <p:sp>
        <p:nvSpPr>
          <p:cNvPr id="3" name="Content Placeholder 2">
            <a:extLst>
              <a:ext uri="{FF2B5EF4-FFF2-40B4-BE49-F238E27FC236}">
                <a16:creationId xmlns:a16="http://schemas.microsoft.com/office/drawing/2014/main" xmlns="" id="{BECF4754-7528-4ED4-947D-3B83C1CDFB2C}"/>
              </a:ext>
            </a:extLst>
          </p:cNvPr>
          <p:cNvSpPr>
            <a:spLocks noGrp="1"/>
          </p:cNvSpPr>
          <p:nvPr>
            <p:ph idx="1"/>
          </p:nvPr>
        </p:nvSpPr>
        <p:spPr/>
        <p:txBody>
          <a:bodyPr/>
          <a:lstStyle/>
          <a:p>
            <a:r>
              <a:rPr lang="en-IE" dirty="0"/>
              <a:t>Cessair was not allowed into the ark when the Great Flood was about to arrive. She built a boat and took fifty women and three men to Ireland. </a:t>
            </a:r>
          </a:p>
          <a:p>
            <a:r>
              <a:rPr lang="en-IE" dirty="0"/>
              <a:t>When they arrived, the women divided themselves among the men, but two of the men soon died from exhaustion at meeting the women’s sexual needs.  A third man, Fintan, hightailed up to the mountains, and centuries later he lived to tell the tale: THE DANGERS OF MATRIARCHY!!! </a:t>
            </a:r>
          </a:p>
        </p:txBody>
      </p:sp>
    </p:spTree>
    <p:extLst>
      <p:ext uri="{BB962C8B-B14F-4D97-AF65-F5344CB8AC3E}">
        <p14:creationId xmlns:p14="http://schemas.microsoft.com/office/powerpoint/2010/main" val="248695797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0A9DD4-8BA6-46DA-A0F7-E2820C9F201B}"/>
              </a:ext>
            </a:extLst>
          </p:cNvPr>
          <p:cNvSpPr>
            <a:spLocks noGrp="1"/>
          </p:cNvSpPr>
          <p:nvPr>
            <p:ph type="title"/>
          </p:nvPr>
        </p:nvSpPr>
        <p:spPr/>
        <p:txBody>
          <a:bodyPr/>
          <a:lstStyle/>
          <a:p>
            <a:r>
              <a:rPr lang="en-IE" dirty="0"/>
              <a:t>Theologies and rituals</a:t>
            </a:r>
          </a:p>
        </p:txBody>
      </p:sp>
      <p:sp>
        <p:nvSpPr>
          <p:cNvPr id="3" name="Text Placeholder 2">
            <a:extLst>
              <a:ext uri="{FF2B5EF4-FFF2-40B4-BE49-F238E27FC236}">
                <a16:creationId xmlns:a16="http://schemas.microsoft.com/office/drawing/2014/main" xmlns="" id="{CF4FF121-A71F-4D05-8639-C46B286FAB18}"/>
              </a:ext>
            </a:extLst>
          </p:cNvPr>
          <p:cNvSpPr>
            <a:spLocks noGrp="1"/>
          </p:cNvSpPr>
          <p:nvPr>
            <p:ph type="body" idx="1"/>
          </p:nvPr>
        </p:nvSpPr>
        <p:spPr/>
        <p:txBody>
          <a:bodyPr/>
          <a:lstStyle/>
          <a:p>
            <a:r>
              <a:rPr lang="en-IE" dirty="0"/>
              <a:t>Indigenous	</a:t>
            </a:r>
          </a:p>
        </p:txBody>
      </p:sp>
      <p:sp>
        <p:nvSpPr>
          <p:cNvPr id="4" name="Content Placeholder 3">
            <a:extLst>
              <a:ext uri="{FF2B5EF4-FFF2-40B4-BE49-F238E27FC236}">
                <a16:creationId xmlns:a16="http://schemas.microsoft.com/office/drawing/2014/main" xmlns="" id="{E4FFE0A0-1A2D-4339-8892-42AF81EF7A48}"/>
              </a:ext>
            </a:extLst>
          </p:cNvPr>
          <p:cNvSpPr>
            <a:spLocks noGrp="1"/>
          </p:cNvSpPr>
          <p:nvPr>
            <p:ph sz="half" idx="2"/>
          </p:nvPr>
        </p:nvSpPr>
        <p:spPr/>
        <p:txBody>
          <a:bodyPr>
            <a:normAutofit/>
          </a:bodyPr>
          <a:lstStyle/>
          <a:p>
            <a:r>
              <a:rPr lang="en-IE" sz="3200" b="1" dirty="0"/>
              <a:t>Focus on abundance of nature and alignment with bodies community and cosmos</a:t>
            </a:r>
          </a:p>
          <a:p>
            <a:endParaRPr lang="en-IE" dirty="0"/>
          </a:p>
        </p:txBody>
      </p:sp>
      <p:sp>
        <p:nvSpPr>
          <p:cNvPr id="5" name="Text Placeholder 4">
            <a:extLst>
              <a:ext uri="{FF2B5EF4-FFF2-40B4-BE49-F238E27FC236}">
                <a16:creationId xmlns:a16="http://schemas.microsoft.com/office/drawing/2014/main" xmlns="" id="{8F273623-F56A-4D75-8428-930083A7ED00}"/>
              </a:ext>
            </a:extLst>
          </p:cNvPr>
          <p:cNvSpPr>
            <a:spLocks noGrp="1"/>
          </p:cNvSpPr>
          <p:nvPr>
            <p:ph type="body" sz="quarter" idx="3"/>
          </p:nvPr>
        </p:nvSpPr>
        <p:spPr/>
        <p:txBody>
          <a:bodyPr/>
          <a:lstStyle/>
          <a:p>
            <a:r>
              <a:rPr lang="en-IE" dirty="0"/>
              <a:t>Religions of Empire </a:t>
            </a:r>
          </a:p>
        </p:txBody>
      </p:sp>
      <p:sp>
        <p:nvSpPr>
          <p:cNvPr id="6" name="Content Placeholder 5">
            <a:extLst>
              <a:ext uri="{FF2B5EF4-FFF2-40B4-BE49-F238E27FC236}">
                <a16:creationId xmlns:a16="http://schemas.microsoft.com/office/drawing/2014/main" xmlns="" id="{0C3FC4D8-4468-482A-A809-98AE0D442BB2}"/>
              </a:ext>
            </a:extLst>
          </p:cNvPr>
          <p:cNvSpPr>
            <a:spLocks noGrp="1"/>
          </p:cNvSpPr>
          <p:nvPr>
            <p:ph sz="quarter" idx="4"/>
          </p:nvPr>
        </p:nvSpPr>
        <p:spPr/>
        <p:txBody>
          <a:bodyPr>
            <a:normAutofit/>
          </a:bodyPr>
          <a:lstStyle/>
          <a:p>
            <a:r>
              <a:rPr lang="en-IE" sz="3200" b="1" dirty="0"/>
              <a:t>Focus on beliefs, abstractions, worldviews alignment with figures of sacrifice</a:t>
            </a:r>
          </a:p>
          <a:p>
            <a:endParaRPr lang="en-IE" dirty="0"/>
          </a:p>
        </p:txBody>
      </p:sp>
    </p:spTree>
    <p:extLst>
      <p:ext uri="{BB962C8B-B14F-4D97-AF65-F5344CB8AC3E}">
        <p14:creationId xmlns:p14="http://schemas.microsoft.com/office/powerpoint/2010/main" val="142674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DCF0B0-5696-4ACC-8821-9E5EB0022953}"/>
              </a:ext>
            </a:extLst>
          </p:cNvPr>
          <p:cNvSpPr>
            <a:spLocks noGrp="1"/>
          </p:cNvSpPr>
          <p:nvPr>
            <p:ph type="ctrTitle"/>
          </p:nvPr>
        </p:nvSpPr>
        <p:spPr/>
        <p:txBody>
          <a:bodyPr/>
          <a:lstStyle/>
          <a:p>
            <a:r>
              <a:rPr lang="en-IE" dirty="0"/>
              <a:t>Why are women excluded?</a:t>
            </a:r>
          </a:p>
        </p:txBody>
      </p:sp>
      <p:sp>
        <p:nvSpPr>
          <p:cNvPr id="3" name="Subtitle 2">
            <a:extLst>
              <a:ext uri="{FF2B5EF4-FFF2-40B4-BE49-F238E27FC236}">
                <a16:creationId xmlns:a16="http://schemas.microsoft.com/office/drawing/2014/main" xmlns="" id="{2B9783AF-246A-4A45-A0F6-42A4178F7DF0}"/>
              </a:ext>
            </a:extLst>
          </p:cNvPr>
          <p:cNvSpPr>
            <a:spLocks noGrp="1"/>
          </p:cNvSpPr>
          <p:nvPr>
            <p:ph type="subTitle" idx="1"/>
          </p:nvPr>
        </p:nvSpPr>
        <p:spPr/>
        <p:txBody>
          <a:bodyPr>
            <a:normAutofit fontScale="62500" lnSpcReduction="20000"/>
          </a:bodyPr>
          <a:lstStyle/>
          <a:p>
            <a:endParaRPr lang="en-IE" dirty="0"/>
          </a:p>
          <a:p>
            <a:r>
              <a:rPr lang="en-IE" sz="3800" dirty="0"/>
              <a:t>According to anthropologist, Nany Jay </a:t>
            </a:r>
          </a:p>
          <a:p>
            <a:r>
              <a:rPr lang="en-IE" sz="3800" dirty="0"/>
              <a:t>Sacrifice is “birth done better, on purpose, at a higher more spiritual level than ordinary women do it. “</a:t>
            </a:r>
          </a:p>
        </p:txBody>
      </p:sp>
    </p:spTree>
    <p:extLst>
      <p:ext uri="{BB962C8B-B14F-4D97-AF65-F5344CB8AC3E}">
        <p14:creationId xmlns:p14="http://schemas.microsoft.com/office/powerpoint/2010/main" val="2925259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EF1579-6246-4E3B-9933-63AF788DB0A8}"/>
              </a:ext>
            </a:extLst>
          </p:cNvPr>
          <p:cNvSpPr>
            <a:spLocks noGrp="1"/>
          </p:cNvSpPr>
          <p:nvPr>
            <p:ph type="title"/>
          </p:nvPr>
        </p:nvSpPr>
        <p:spPr/>
        <p:txBody>
          <a:bodyPr/>
          <a:lstStyle/>
          <a:p>
            <a:r>
              <a:rPr lang="en-IE" dirty="0"/>
              <a:t>The breast with the secrets</a:t>
            </a:r>
          </a:p>
        </p:txBody>
      </p:sp>
      <p:sp>
        <p:nvSpPr>
          <p:cNvPr id="3" name="Content Placeholder 2">
            <a:extLst>
              <a:ext uri="{FF2B5EF4-FFF2-40B4-BE49-F238E27FC236}">
                <a16:creationId xmlns:a16="http://schemas.microsoft.com/office/drawing/2014/main" xmlns="" id="{421984E6-C647-4F18-A9D2-1F858D150933}"/>
              </a:ext>
            </a:extLst>
          </p:cNvPr>
          <p:cNvSpPr>
            <a:spLocks noGrp="1"/>
          </p:cNvSpPr>
          <p:nvPr>
            <p:ph idx="1"/>
          </p:nvPr>
        </p:nvSpPr>
        <p:spPr/>
        <p:txBody>
          <a:bodyPr>
            <a:normAutofit lnSpcReduction="10000"/>
          </a:bodyPr>
          <a:lstStyle/>
          <a:p>
            <a:endParaRPr lang="en-IE" dirty="0"/>
          </a:p>
          <a:p>
            <a:r>
              <a:rPr lang="en-IE" sz="2800" dirty="0"/>
              <a:t>An Irish text explaining the division of the Communion host. Some parts go to bishops; others to presbyters; others to laypeople.  But the part in middle goes to the “Mass-priest”  because this is:  ----</a:t>
            </a:r>
          </a:p>
          <a:p>
            <a:r>
              <a:rPr lang="en-IE" sz="3600" b="1" i="1" dirty="0"/>
              <a:t>The breast with the secrets.  </a:t>
            </a:r>
            <a:r>
              <a:rPr lang="en-IE" sz="3600" b="1" dirty="0"/>
              <a:t>(Return of the Repressed)</a:t>
            </a:r>
            <a:endParaRPr lang="en-IE" sz="3600" dirty="0"/>
          </a:p>
          <a:p>
            <a:endParaRPr lang="en-IE" dirty="0"/>
          </a:p>
        </p:txBody>
      </p:sp>
    </p:spTree>
    <p:extLst>
      <p:ext uri="{BB962C8B-B14F-4D97-AF65-F5344CB8AC3E}">
        <p14:creationId xmlns:p14="http://schemas.microsoft.com/office/powerpoint/2010/main" val="42196821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7F9DC9-4169-4FAA-9604-F9BCF7C36B33}"/>
              </a:ext>
            </a:extLst>
          </p:cNvPr>
          <p:cNvSpPr>
            <a:spLocks noGrp="1"/>
          </p:cNvSpPr>
          <p:nvPr>
            <p:ph type="title"/>
          </p:nvPr>
        </p:nvSpPr>
        <p:spPr/>
        <p:txBody>
          <a:bodyPr/>
          <a:lstStyle/>
          <a:p>
            <a:r>
              <a:rPr lang="en-IE" dirty="0"/>
              <a:t>Ritual consequences</a:t>
            </a:r>
          </a:p>
        </p:txBody>
      </p:sp>
      <p:sp>
        <p:nvSpPr>
          <p:cNvPr id="3" name="Content Placeholder 2">
            <a:extLst>
              <a:ext uri="{FF2B5EF4-FFF2-40B4-BE49-F238E27FC236}">
                <a16:creationId xmlns:a16="http://schemas.microsoft.com/office/drawing/2014/main" xmlns="" id="{24E115FC-9F10-447E-9E78-6EE48456B95B}"/>
              </a:ext>
            </a:extLst>
          </p:cNvPr>
          <p:cNvSpPr>
            <a:spLocks noGrp="1"/>
          </p:cNvSpPr>
          <p:nvPr>
            <p:ph sz="half" idx="1"/>
          </p:nvPr>
        </p:nvSpPr>
        <p:spPr/>
        <p:txBody>
          <a:bodyPr>
            <a:normAutofit lnSpcReduction="10000"/>
          </a:bodyPr>
          <a:lstStyle/>
          <a:p>
            <a:r>
              <a:rPr lang="en-IE" sz="3200" dirty="0"/>
              <a:t>Indigenous: Relational </a:t>
            </a:r>
          </a:p>
          <a:p>
            <a:endParaRPr lang="en-IE" dirty="0"/>
          </a:p>
          <a:p>
            <a:r>
              <a:rPr lang="en-IE" sz="3200" dirty="0"/>
              <a:t>Goods of the earth distributed through relational means</a:t>
            </a:r>
          </a:p>
        </p:txBody>
      </p:sp>
      <p:sp>
        <p:nvSpPr>
          <p:cNvPr id="4" name="Content Placeholder 3">
            <a:extLst>
              <a:ext uri="{FF2B5EF4-FFF2-40B4-BE49-F238E27FC236}">
                <a16:creationId xmlns:a16="http://schemas.microsoft.com/office/drawing/2014/main" xmlns="" id="{AC0CEC73-49C2-4B3A-9F35-DC98509D18DF}"/>
              </a:ext>
            </a:extLst>
          </p:cNvPr>
          <p:cNvSpPr>
            <a:spLocks noGrp="1"/>
          </p:cNvSpPr>
          <p:nvPr>
            <p:ph sz="half" idx="2"/>
          </p:nvPr>
        </p:nvSpPr>
        <p:spPr/>
        <p:txBody>
          <a:bodyPr>
            <a:normAutofit lnSpcReduction="10000"/>
          </a:bodyPr>
          <a:lstStyle/>
          <a:p>
            <a:r>
              <a:rPr lang="en-IE" sz="3200" dirty="0"/>
              <a:t>Patriarchal: Hierarchical </a:t>
            </a:r>
          </a:p>
          <a:p>
            <a:r>
              <a:rPr lang="en-IE" sz="3200" dirty="0"/>
              <a:t>Goods of the earth distributed according to where one stands on the hierarchical sacrificial social order</a:t>
            </a:r>
            <a:r>
              <a:rPr lang="en-IE" dirty="0"/>
              <a:t>. Abstractions</a:t>
            </a:r>
          </a:p>
        </p:txBody>
      </p:sp>
    </p:spTree>
    <p:extLst>
      <p:ext uri="{BB962C8B-B14F-4D97-AF65-F5344CB8AC3E}">
        <p14:creationId xmlns:p14="http://schemas.microsoft.com/office/powerpoint/2010/main" val="8519805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D3D968-5FAD-4097-9E65-FC4E6AE1341E}"/>
              </a:ext>
            </a:extLst>
          </p:cNvPr>
          <p:cNvSpPr>
            <a:spLocks noGrp="1"/>
          </p:cNvSpPr>
          <p:nvPr>
            <p:ph type="title"/>
          </p:nvPr>
        </p:nvSpPr>
        <p:spPr/>
        <p:txBody>
          <a:bodyPr/>
          <a:lstStyle/>
          <a:p>
            <a:r>
              <a:rPr lang="en-IE" dirty="0"/>
              <a:t>Gendered Rites of sacrifice </a:t>
            </a:r>
          </a:p>
        </p:txBody>
      </p:sp>
      <p:sp>
        <p:nvSpPr>
          <p:cNvPr id="3" name="Content Placeholder 2">
            <a:extLst>
              <a:ext uri="{FF2B5EF4-FFF2-40B4-BE49-F238E27FC236}">
                <a16:creationId xmlns:a16="http://schemas.microsoft.com/office/drawing/2014/main" xmlns="" id="{5C58501E-3BB7-4AA6-B878-5A762329A2A8}"/>
              </a:ext>
            </a:extLst>
          </p:cNvPr>
          <p:cNvSpPr>
            <a:spLocks noGrp="1"/>
          </p:cNvSpPr>
          <p:nvPr>
            <p:ph idx="1"/>
          </p:nvPr>
        </p:nvSpPr>
        <p:spPr/>
        <p:txBody>
          <a:bodyPr>
            <a:normAutofit lnSpcReduction="10000"/>
          </a:bodyPr>
          <a:lstStyle/>
          <a:p>
            <a:r>
              <a:rPr lang="en-IE" sz="3200" dirty="0"/>
              <a:t>The Host, then, </a:t>
            </a:r>
            <a:r>
              <a:rPr lang="en-IE" sz="3200" i="1" dirty="0"/>
              <a:t>super </a:t>
            </a:r>
            <a:r>
              <a:rPr lang="en-IE" sz="3200" i="1" dirty="0" err="1"/>
              <a:t>altare</a:t>
            </a:r>
            <a:r>
              <a:rPr lang="en-IE" sz="3200" dirty="0"/>
              <a:t> is the turtledove. This is chanted thereat, to wit, </a:t>
            </a:r>
            <a:r>
              <a:rPr lang="en-IE" sz="3200" i="1" dirty="0"/>
              <a:t>Jesus Christus, Alpha et Omega, hoc </a:t>
            </a:r>
            <a:r>
              <a:rPr lang="en-IE" sz="3200" i="1" dirty="0" err="1"/>
              <a:t>est</a:t>
            </a:r>
            <a:r>
              <a:rPr lang="en-IE" sz="3200" i="1" dirty="0"/>
              <a:t> principium et </a:t>
            </a:r>
            <a:r>
              <a:rPr lang="en-IE" sz="3200" i="1" dirty="0" err="1"/>
              <a:t>finis</a:t>
            </a:r>
            <a:r>
              <a:rPr lang="en-IE" sz="3200" dirty="0"/>
              <a:t>. A figure of Christ's Body which has been set in the linen sheet of Mary's womb.</a:t>
            </a:r>
          </a:p>
          <a:p>
            <a:r>
              <a:rPr lang="en-IE" sz="3200" i="1" dirty="0"/>
              <a:t>Wine then on water into the chalice, to wit, Christ's Godhead on His Manhood and on the people at the time of begetting. </a:t>
            </a:r>
            <a:endParaRPr lang="en-IE" sz="3200" dirty="0"/>
          </a:p>
          <a:p>
            <a:endParaRPr lang="en-IE" dirty="0"/>
          </a:p>
        </p:txBody>
      </p:sp>
    </p:spTree>
    <p:extLst>
      <p:ext uri="{BB962C8B-B14F-4D97-AF65-F5344CB8AC3E}">
        <p14:creationId xmlns:p14="http://schemas.microsoft.com/office/powerpoint/2010/main" val="160359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624EB3-FC47-4735-886C-9A4513D4296B}"/>
              </a:ext>
            </a:extLst>
          </p:cNvPr>
          <p:cNvSpPr>
            <a:spLocks noGrp="1"/>
          </p:cNvSpPr>
          <p:nvPr>
            <p:ph type="title"/>
          </p:nvPr>
        </p:nvSpPr>
        <p:spPr/>
        <p:txBody>
          <a:bodyPr/>
          <a:lstStyle/>
          <a:p>
            <a:r>
              <a:rPr lang="en-IE" dirty="0"/>
              <a:t>Justice and law</a:t>
            </a:r>
          </a:p>
        </p:txBody>
      </p:sp>
      <p:sp>
        <p:nvSpPr>
          <p:cNvPr id="3" name="Text Placeholder 2">
            <a:extLst>
              <a:ext uri="{FF2B5EF4-FFF2-40B4-BE49-F238E27FC236}">
                <a16:creationId xmlns:a16="http://schemas.microsoft.com/office/drawing/2014/main" xmlns="" id="{18B69D98-5A06-4EFE-B86E-68733CDE2415}"/>
              </a:ext>
            </a:extLst>
          </p:cNvPr>
          <p:cNvSpPr>
            <a:spLocks noGrp="1"/>
          </p:cNvSpPr>
          <p:nvPr>
            <p:ph type="body" idx="1"/>
          </p:nvPr>
        </p:nvSpPr>
        <p:spPr/>
        <p:txBody>
          <a:bodyPr/>
          <a:lstStyle/>
          <a:p>
            <a:r>
              <a:rPr lang="en-IE" dirty="0"/>
              <a:t>Indigenous: </a:t>
            </a:r>
            <a:r>
              <a:rPr lang="en-IE" dirty="0" err="1"/>
              <a:t>irish</a:t>
            </a:r>
            <a:r>
              <a:rPr lang="en-IE" dirty="0"/>
              <a:t> Brehon laws	</a:t>
            </a:r>
          </a:p>
        </p:txBody>
      </p:sp>
      <p:sp>
        <p:nvSpPr>
          <p:cNvPr id="4" name="Content Placeholder 3">
            <a:extLst>
              <a:ext uri="{FF2B5EF4-FFF2-40B4-BE49-F238E27FC236}">
                <a16:creationId xmlns:a16="http://schemas.microsoft.com/office/drawing/2014/main" xmlns="" id="{97D9140C-BB37-4121-BA8B-339A91C539E7}"/>
              </a:ext>
            </a:extLst>
          </p:cNvPr>
          <p:cNvSpPr>
            <a:spLocks noGrp="1"/>
          </p:cNvSpPr>
          <p:nvPr>
            <p:ph sz="half" idx="2"/>
          </p:nvPr>
        </p:nvSpPr>
        <p:spPr/>
        <p:txBody>
          <a:bodyPr/>
          <a:lstStyle/>
          <a:p>
            <a:r>
              <a:rPr lang="en-IE" dirty="0"/>
              <a:t>Justice is </a:t>
            </a:r>
          </a:p>
          <a:p>
            <a:r>
              <a:rPr lang="en-IE" dirty="0"/>
              <a:t>Restorative</a:t>
            </a:r>
          </a:p>
          <a:p>
            <a:r>
              <a:rPr lang="en-IE" dirty="0"/>
              <a:t>Relational </a:t>
            </a:r>
          </a:p>
        </p:txBody>
      </p:sp>
      <p:sp>
        <p:nvSpPr>
          <p:cNvPr id="5" name="Text Placeholder 4">
            <a:extLst>
              <a:ext uri="{FF2B5EF4-FFF2-40B4-BE49-F238E27FC236}">
                <a16:creationId xmlns:a16="http://schemas.microsoft.com/office/drawing/2014/main" xmlns="" id="{8EAE70CC-6239-4940-9582-D45F2EE8BAE0}"/>
              </a:ext>
            </a:extLst>
          </p:cNvPr>
          <p:cNvSpPr>
            <a:spLocks noGrp="1"/>
          </p:cNvSpPr>
          <p:nvPr>
            <p:ph type="body" sz="quarter" idx="3"/>
          </p:nvPr>
        </p:nvSpPr>
        <p:spPr/>
        <p:txBody>
          <a:bodyPr/>
          <a:lstStyle/>
          <a:p>
            <a:r>
              <a:rPr lang="en-IE" dirty="0"/>
              <a:t>Patriarchal </a:t>
            </a:r>
          </a:p>
        </p:txBody>
      </p:sp>
      <p:sp>
        <p:nvSpPr>
          <p:cNvPr id="6" name="Content Placeholder 5">
            <a:extLst>
              <a:ext uri="{FF2B5EF4-FFF2-40B4-BE49-F238E27FC236}">
                <a16:creationId xmlns:a16="http://schemas.microsoft.com/office/drawing/2014/main" xmlns="" id="{08F0F245-03CE-47DC-85D6-178B5C0DC71F}"/>
              </a:ext>
            </a:extLst>
          </p:cNvPr>
          <p:cNvSpPr>
            <a:spLocks noGrp="1"/>
          </p:cNvSpPr>
          <p:nvPr>
            <p:ph sz="quarter" idx="4"/>
          </p:nvPr>
        </p:nvSpPr>
        <p:spPr/>
        <p:txBody>
          <a:bodyPr/>
          <a:lstStyle/>
          <a:p>
            <a:r>
              <a:rPr lang="en-IE" dirty="0"/>
              <a:t>Justice is </a:t>
            </a:r>
          </a:p>
          <a:p>
            <a:r>
              <a:rPr lang="en-IE" dirty="0"/>
              <a:t>Retributive</a:t>
            </a:r>
          </a:p>
          <a:p>
            <a:r>
              <a:rPr lang="en-IE" dirty="0"/>
              <a:t>Revengeful</a:t>
            </a:r>
          </a:p>
          <a:p>
            <a:endParaRPr lang="en-IE" dirty="0"/>
          </a:p>
        </p:txBody>
      </p:sp>
    </p:spTree>
    <p:extLst>
      <p:ext uri="{BB962C8B-B14F-4D97-AF65-F5344CB8AC3E}">
        <p14:creationId xmlns:p14="http://schemas.microsoft.com/office/powerpoint/2010/main" val="38846752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6F4BCA-7FFB-470A-BF6D-FE9C49C80EBB}"/>
              </a:ext>
            </a:extLst>
          </p:cNvPr>
          <p:cNvSpPr>
            <a:spLocks noGrp="1"/>
          </p:cNvSpPr>
          <p:nvPr>
            <p:ph type="title"/>
          </p:nvPr>
        </p:nvSpPr>
        <p:spPr/>
        <p:txBody>
          <a:bodyPr/>
          <a:lstStyle/>
          <a:p>
            <a:r>
              <a:rPr lang="en-IE" dirty="0"/>
              <a:t>Philosophies </a:t>
            </a:r>
          </a:p>
        </p:txBody>
      </p:sp>
      <p:sp>
        <p:nvSpPr>
          <p:cNvPr id="3" name="Text Placeholder 2">
            <a:extLst>
              <a:ext uri="{FF2B5EF4-FFF2-40B4-BE49-F238E27FC236}">
                <a16:creationId xmlns:a16="http://schemas.microsoft.com/office/drawing/2014/main" xmlns="" id="{B58EB94D-A139-4AE7-AE1A-EBCF93409FC5}"/>
              </a:ext>
            </a:extLst>
          </p:cNvPr>
          <p:cNvSpPr>
            <a:spLocks noGrp="1"/>
          </p:cNvSpPr>
          <p:nvPr>
            <p:ph type="body" idx="1"/>
          </p:nvPr>
        </p:nvSpPr>
        <p:spPr/>
        <p:txBody>
          <a:bodyPr/>
          <a:lstStyle/>
          <a:p>
            <a:r>
              <a:rPr lang="en-IE" dirty="0"/>
              <a:t>Maternal thinking 	</a:t>
            </a:r>
          </a:p>
        </p:txBody>
      </p:sp>
      <p:sp>
        <p:nvSpPr>
          <p:cNvPr id="4" name="Content Placeholder 3">
            <a:extLst>
              <a:ext uri="{FF2B5EF4-FFF2-40B4-BE49-F238E27FC236}">
                <a16:creationId xmlns:a16="http://schemas.microsoft.com/office/drawing/2014/main" xmlns="" id="{06B90533-80BF-45AC-A706-52BCD890B736}"/>
              </a:ext>
            </a:extLst>
          </p:cNvPr>
          <p:cNvSpPr>
            <a:spLocks noGrp="1"/>
          </p:cNvSpPr>
          <p:nvPr>
            <p:ph sz="half" idx="2"/>
          </p:nvPr>
        </p:nvSpPr>
        <p:spPr/>
        <p:txBody>
          <a:bodyPr>
            <a:noAutofit/>
          </a:bodyPr>
          <a:lstStyle/>
          <a:p>
            <a:r>
              <a:rPr lang="en-IE" sz="3200" b="1" dirty="0"/>
              <a:t>Maternal thinking</a:t>
            </a:r>
            <a:r>
              <a:rPr lang="en-IE" sz="3200" dirty="0"/>
              <a:t>: </a:t>
            </a:r>
            <a:r>
              <a:rPr lang="en-IE" sz="3200" i="1" dirty="0"/>
              <a:t>at a family table we would never divide the food giving one third to the favoured, and two-thirds to the remainder.</a:t>
            </a:r>
            <a:endParaRPr lang="en-IE" sz="3200" dirty="0"/>
          </a:p>
        </p:txBody>
      </p:sp>
      <p:sp>
        <p:nvSpPr>
          <p:cNvPr id="5" name="Text Placeholder 4">
            <a:extLst>
              <a:ext uri="{FF2B5EF4-FFF2-40B4-BE49-F238E27FC236}">
                <a16:creationId xmlns:a16="http://schemas.microsoft.com/office/drawing/2014/main" xmlns="" id="{A6BA27FC-DD75-40ED-9E57-4746726E32C6}"/>
              </a:ext>
            </a:extLst>
          </p:cNvPr>
          <p:cNvSpPr>
            <a:spLocks noGrp="1"/>
          </p:cNvSpPr>
          <p:nvPr>
            <p:ph type="body" sz="quarter" idx="3"/>
          </p:nvPr>
        </p:nvSpPr>
        <p:spPr/>
        <p:txBody>
          <a:bodyPr/>
          <a:lstStyle/>
          <a:p>
            <a:r>
              <a:rPr lang="en-IE" dirty="0"/>
              <a:t>Calculated abstractions</a:t>
            </a:r>
          </a:p>
        </p:txBody>
      </p:sp>
      <p:sp>
        <p:nvSpPr>
          <p:cNvPr id="6" name="Content Placeholder 5">
            <a:extLst>
              <a:ext uri="{FF2B5EF4-FFF2-40B4-BE49-F238E27FC236}">
                <a16:creationId xmlns:a16="http://schemas.microsoft.com/office/drawing/2014/main" xmlns="" id="{B13F9CA0-CBCD-4E6E-AC16-B23C4908B106}"/>
              </a:ext>
            </a:extLst>
          </p:cNvPr>
          <p:cNvSpPr>
            <a:spLocks noGrp="1"/>
          </p:cNvSpPr>
          <p:nvPr>
            <p:ph sz="quarter" idx="4"/>
          </p:nvPr>
        </p:nvSpPr>
        <p:spPr/>
        <p:txBody>
          <a:bodyPr>
            <a:noAutofit/>
          </a:bodyPr>
          <a:lstStyle/>
          <a:p>
            <a:r>
              <a:rPr lang="en-IE" sz="2800" b="1" dirty="0"/>
              <a:t>Concentration of wealth among elite. M</a:t>
            </a:r>
            <a:r>
              <a:rPr lang="en-IE" sz="2800" dirty="0"/>
              <a:t>ost intelligent/  unscrupulous/ luckiest/ </a:t>
            </a:r>
            <a:r>
              <a:rPr lang="en-IE" sz="2800" b="1" dirty="0"/>
              <a:t>take all </a:t>
            </a:r>
            <a:r>
              <a:rPr lang="en-IE" sz="2800" dirty="0"/>
              <a:t>leaving two-thirds of the world in extreme poverty.</a:t>
            </a:r>
          </a:p>
        </p:txBody>
      </p:sp>
    </p:spTree>
    <p:extLst>
      <p:ext uri="{BB962C8B-B14F-4D97-AF65-F5344CB8AC3E}">
        <p14:creationId xmlns:p14="http://schemas.microsoft.com/office/powerpoint/2010/main" val="11813629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DF9E153-A4A0-446F-B74F-DEBE6086CEEF}"/>
              </a:ext>
            </a:extLst>
          </p:cNvPr>
          <p:cNvSpPr/>
          <p:nvPr/>
        </p:nvSpPr>
        <p:spPr>
          <a:xfrm>
            <a:off x="3048000" y="3093043"/>
            <a:ext cx="6096000" cy="2703689"/>
          </a:xfrm>
          <a:prstGeom prst="rect">
            <a:avLst/>
          </a:prstGeom>
        </p:spPr>
        <p:txBody>
          <a:bodyPr>
            <a:spAutoFit/>
          </a:bodyPr>
          <a:lstStyle/>
          <a:p>
            <a:pPr>
              <a:lnSpc>
                <a:spcPct val="107000"/>
              </a:lnSpc>
              <a:spcBef>
                <a:spcPts val="200"/>
              </a:spcBef>
            </a:pPr>
            <a:r>
              <a:rPr lang="en-IE" sz="32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We don’t know if a god is true or a false god until we see what kind of world has been created in that god’s name.  Monica </a:t>
            </a:r>
            <a:r>
              <a:rPr lang="en-IE" sz="3200" b="1" dirty="0" err="1">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Sjoo</a:t>
            </a:r>
            <a:r>
              <a:rPr lang="en-IE" sz="32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 Barbara Walker. e</a:t>
            </a:r>
          </a:p>
        </p:txBody>
      </p:sp>
    </p:spTree>
    <p:extLst>
      <p:ext uri="{BB962C8B-B14F-4D97-AF65-F5344CB8AC3E}">
        <p14:creationId xmlns:p14="http://schemas.microsoft.com/office/powerpoint/2010/main" val="7073747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B85733-874A-4D3B-A0DE-19C9852E14CA}"/>
              </a:ext>
            </a:extLst>
          </p:cNvPr>
          <p:cNvSpPr>
            <a:spLocks noGrp="1"/>
          </p:cNvSpPr>
          <p:nvPr>
            <p:ph type="title"/>
          </p:nvPr>
        </p:nvSpPr>
        <p:spPr/>
        <p:txBody>
          <a:bodyPr/>
          <a:lstStyle/>
          <a:p>
            <a:r>
              <a:rPr lang="en-IE" dirty="0"/>
              <a:t>Colonisation: Three levels of violence</a:t>
            </a:r>
          </a:p>
        </p:txBody>
      </p:sp>
      <p:sp>
        <p:nvSpPr>
          <p:cNvPr id="3" name="Content Placeholder 2">
            <a:extLst>
              <a:ext uri="{FF2B5EF4-FFF2-40B4-BE49-F238E27FC236}">
                <a16:creationId xmlns:a16="http://schemas.microsoft.com/office/drawing/2014/main" xmlns="" id="{22BE6E37-14DC-4AF6-8EDD-1381F31BC2A7}"/>
              </a:ext>
            </a:extLst>
          </p:cNvPr>
          <p:cNvSpPr>
            <a:spLocks noGrp="1"/>
          </p:cNvSpPr>
          <p:nvPr>
            <p:ph idx="1"/>
          </p:nvPr>
        </p:nvSpPr>
        <p:spPr/>
        <p:txBody>
          <a:bodyPr>
            <a:normAutofit/>
          </a:bodyPr>
          <a:lstStyle/>
          <a:p>
            <a:r>
              <a:rPr lang="en-IE" sz="3200" dirty="0"/>
              <a:t>Symbolic </a:t>
            </a:r>
          </a:p>
          <a:p>
            <a:endParaRPr lang="en-IE" sz="3200" dirty="0"/>
          </a:p>
          <a:p>
            <a:r>
              <a:rPr lang="en-IE" sz="3200" dirty="0"/>
              <a:t>Physical </a:t>
            </a:r>
          </a:p>
          <a:p>
            <a:endParaRPr lang="en-IE" sz="3200" dirty="0"/>
          </a:p>
          <a:p>
            <a:r>
              <a:rPr lang="en-IE" sz="3200" dirty="0"/>
              <a:t>Economic </a:t>
            </a:r>
          </a:p>
        </p:txBody>
      </p:sp>
    </p:spTree>
    <p:extLst>
      <p:ext uri="{BB962C8B-B14F-4D97-AF65-F5344CB8AC3E}">
        <p14:creationId xmlns:p14="http://schemas.microsoft.com/office/powerpoint/2010/main" val="16300081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BF58EE-849B-4568-8C46-495757F54511}"/>
              </a:ext>
            </a:extLst>
          </p:cNvPr>
          <p:cNvSpPr>
            <a:spLocks noGrp="1"/>
          </p:cNvSpPr>
          <p:nvPr>
            <p:ph type="title"/>
          </p:nvPr>
        </p:nvSpPr>
        <p:spPr/>
        <p:txBody>
          <a:bodyPr/>
          <a:lstStyle/>
          <a:p>
            <a:r>
              <a:rPr lang="en-IE" dirty="0"/>
              <a:t>Where does this leave women?</a:t>
            </a:r>
          </a:p>
        </p:txBody>
      </p:sp>
      <p:sp>
        <p:nvSpPr>
          <p:cNvPr id="3" name="Content Placeholder 2">
            <a:extLst>
              <a:ext uri="{FF2B5EF4-FFF2-40B4-BE49-F238E27FC236}">
                <a16:creationId xmlns:a16="http://schemas.microsoft.com/office/drawing/2014/main" xmlns="" id="{DD4D5AD3-B145-4D66-B071-1AE9EB453064}"/>
              </a:ext>
            </a:extLst>
          </p:cNvPr>
          <p:cNvSpPr>
            <a:spLocks noGrp="1"/>
          </p:cNvSpPr>
          <p:nvPr>
            <p:ph idx="1"/>
          </p:nvPr>
        </p:nvSpPr>
        <p:spPr/>
        <p:txBody>
          <a:bodyPr/>
          <a:lstStyle/>
          <a:p>
            <a:r>
              <a:rPr lang="en-IE" dirty="0"/>
              <a:t>Four choices of positions to be taken up </a:t>
            </a:r>
          </a:p>
          <a:p>
            <a:r>
              <a:rPr lang="en-IE" sz="3200" dirty="0"/>
              <a:t>Happy Camper</a:t>
            </a:r>
          </a:p>
          <a:p>
            <a:r>
              <a:rPr lang="en-IE" sz="3200" dirty="0"/>
              <a:t>Daughter of the Fathers</a:t>
            </a:r>
          </a:p>
          <a:p>
            <a:r>
              <a:rPr lang="en-IE" sz="3200" dirty="0"/>
              <a:t>Equality feminist: </a:t>
            </a:r>
            <a:r>
              <a:rPr lang="en-IE" sz="3200" i="1" dirty="0"/>
              <a:t> Add</a:t>
            </a:r>
            <a:r>
              <a:rPr lang="en-IE" sz="3200" dirty="0"/>
              <a:t> women and stir </a:t>
            </a:r>
            <a:r>
              <a:rPr lang="en-IE" sz="3200" i="1" dirty="0"/>
              <a:t>school of feminism</a:t>
            </a:r>
            <a:r>
              <a:rPr lang="en-IE" sz="3200" dirty="0"/>
              <a:t> </a:t>
            </a:r>
          </a:p>
          <a:p>
            <a:r>
              <a:rPr lang="en-IE" sz="3200" dirty="0"/>
              <a:t>Revolutionary </a:t>
            </a:r>
          </a:p>
          <a:p>
            <a:endParaRPr lang="en-IE" dirty="0"/>
          </a:p>
        </p:txBody>
      </p:sp>
    </p:spTree>
    <p:extLst>
      <p:ext uri="{BB962C8B-B14F-4D97-AF65-F5344CB8AC3E}">
        <p14:creationId xmlns:p14="http://schemas.microsoft.com/office/powerpoint/2010/main" val="1806811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387305-E3FA-4979-9031-5E6296249E04}"/>
              </a:ext>
            </a:extLst>
          </p:cNvPr>
          <p:cNvSpPr>
            <a:spLocks noGrp="1"/>
          </p:cNvSpPr>
          <p:nvPr>
            <p:ph type="title"/>
          </p:nvPr>
        </p:nvSpPr>
        <p:spPr/>
        <p:txBody>
          <a:bodyPr/>
          <a:lstStyle/>
          <a:p>
            <a:r>
              <a:rPr lang="en-IE" dirty="0"/>
              <a:t>Layers of Immigrants to Ireland </a:t>
            </a:r>
          </a:p>
        </p:txBody>
      </p:sp>
      <p:sp>
        <p:nvSpPr>
          <p:cNvPr id="3" name="Content Placeholder 2">
            <a:extLst>
              <a:ext uri="{FF2B5EF4-FFF2-40B4-BE49-F238E27FC236}">
                <a16:creationId xmlns:a16="http://schemas.microsoft.com/office/drawing/2014/main" xmlns="" id="{1F5817F6-15F7-4AA9-969D-C47D9DBC958A}"/>
              </a:ext>
            </a:extLst>
          </p:cNvPr>
          <p:cNvSpPr>
            <a:spLocks noGrp="1"/>
          </p:cNvSpPr>
          <p:nvPr>
            <p:ph idx="1"/>
          </p:nvPr>
        </p:nvSpPr>
        <p:spPr/>
        <p:txBody>
          <a:bodyPr>
            <a:normAutofit/>
          </a:bodyPr>
          <a:lstStyle/>
          <a:p>
            <a:r>
              <a:rPr lang="en-IE" sz="3200" dirty="0"/>
              <a:t>Many Layers of Immigrants to Ireland in Pre-History, recorded in the </a:t>
            </a:r>
            <a:r>
              <a:rPr lang="en-IE" sz="3200" dirty="0" err="1"/>
              <a:t>Lebor</a:t>
            </a:r>
            <a:r>
              <a:rPr lang="en-IE" sz="3200" dirty="0"/>
              <a:t> </a:t>
            </a:r>
            <a:r>
              <a:rPr lang="en-IE" sz="3200" dirty="0" err="1"/>
              <a:t>Gabála</a:t>
            </a:r>
            <a:r>
              <a:rPr lang="en-IE" sz="3200" dirty="0"/>
              <a:t>, </a:t>
            </a:r>
            <a:r>
              <a:rPr lang="en-IE" sz="3200" i="1" dirty="0"/>
              <a:t>Book of the Gathering.</a:t>
            </a:r>
          </a:p>
          <a:p>
            <a:endParaRPr lang="en-IE" sz="3200" i="1" dirty="0"/>
          </a:p>
          <a:p>
            <a:r>
              <a:rPr lang="en-IE" sz="3200" dirty="0"/>
              <a:t>Most arrived peacefully and integrated with the existing communities. </a:t>
            </a:r>
          </a:p>
        </p:txBody>
      </p:sp>
    </p:spTree>
    <p:extLst>
      <p:ext uri="{BB962C8B-B14F-4D97-AF65-F5344CB8AC3E}">
        <p14:creationId xmlns:p14="http://schemas.microsoft.com/office/powerpoint/2010/main" val="154170238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253A6C-2775-4BDE-B01A-D818FDCD29FD}"/>
              </a:ext>
            </a:extLst>
          </p:cNvPr>
          <p:cNvSpPr>
            <a:spLocks noGrp="1"/>
          </p:cNvSpPr>
          <p:nvPr>
            <p:ph type="title"/>
          </p:nvPr>
        </p:nvSpPr>
        <p:spPr/>
        <p:txBody>
          <a:bodyPr/>
          <a:lstStyle/>
          <a:p>
            <a:r>
              <a:rPr lang="en-IE" dirty="0"/>
              <a:t>Happy Camper</a:t>
            </a:r>
          </a:p>
        </p:txBody>
      </p:sp>
      <p:sp>
        <p:nvSpPr>
          <p:cNvPr id="3" name="Content Placeholder 2">
            <a:extLst>
              <a:ext uri="{FF2B5EF4-FFF2-40B4-BE49-F238E27FC236}">
                <a16:creationId xmlns:a16="http://schemas.microsoft.com/office/drawing/2014/main" xmlns="" id="{A3654429-4401-4E6B-B5BB-D4125DDD0ACF}"/>
              </a:ext>
            </a:extLst>
          </p:cNvPr>
          <p:cNvSpPr>
            <a:spLocks noGrp="1"/>
          </p:cNvSpPr>
          <p:nvPr>
            <p:ph idx="1"/>
          </p:nvPr>
        </p:nvSpPr>
        <p:spPr/>
        <p:txBody>
          <a:bodyPr/>
          <a:lstStyle/>
          <a:p>
            <a:r>
              <a:rPr lang="en-IE" b="1" dirty="0"/>
              <a:t>Chosen domination</a:t>
            </a:r>
          </a:p>
          <a:p>
            <a:r>
              <a:rPr lang="en-IE" sz="2800" dirty="0"/>
              <a:t>One of the realities of oppression is that people begin to consent to what the theorist of colonization Albert Memmi describes as "spiritual ruin,"    According to Memmi, oppressed people accepted and believe what they are told about "themselves and actually become what is expected of them. "</a:t>
            </a:r>
          </a:p>
          <a:p>
            <a:endParaRPr lang="en-IE" dirty="0"/>
          </a:p>
        </p:txBody>
      </p:sp>
    </p:spTree>
    <p:extLst>
      <p:ext uri="{BB962C8B-B14F-4D97-AF65-F5344CB8AC3E}">
        <p14:creationId xmlns:p14="http://schemas.microsoft.com/office/powerpoint/2010/main" val="30115287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BA40AC-393F-4FE3-857F-E826B6792ADC}"/>
              </a:ext>
            </a:extLst>
          </p:cNvPr>
          <p:cNvSpPr>
            <a:spLocks noGrp="1"/>
          </p:cNvSpPr>
          <p:nvPr>
            <p:ph type="title"/>
          </p:nvPr>
        </p:nvSpPr>
        <p:spPr/>
        <p:txBody>
          <a:bodyPr/>
          <a:lstStyle/>
          <a:p>
            <a:r>
              <a:rPr lang="en-IE" dirty="0"/>
              <a:t>Daughter of the fathers: become enforcers</a:t>
            </a:r>
          </a:p>
        </p:txBody>
      </p:sp>
      <p:sp>
        <p:nvSpPr>
          <p:cNvPr id="3" name="Content Placeholder 2">
            <a:extLst>
              <a:ext uri="{FF2B5EF4-FFF2-40B4-BE49-F238E27FC236}">
                <a16:creationId xmlns:a16="http://schemas.microsoft.com/office/drawing/2014/main" xmlns="" id="{A2DC1D81-CA86-4C6C-98FA-0B22845CBEDC}"/>
              </a:ext>
            </a:extLst>
          </p:cNvPr>
          <p:cNvSpPr>
            <a:spLocks noGrp="1"/>
          </p:cNvSpPr>
          <p:nvPr>
            <p:ph idx="1"/>
          </p:nvPr>
        </p:nvSpPr>
        <p:spPr/>
        <p:txBody>
          <a:bodyPr>
            <a:normAutofit/>
          </a:bodyPr>
          <a:lstStyle/>
          <a:p>
            <a:r>
              <a:rPr lang="en-IE" sz="3200" b="1" dirty="0"/>
              <a:t>As long as woman is for birth and children, she is different from man as body is from soul, but when she wishes to serve Christ more than the world, then she will cease to be a woman and will be called man. (Jerome) </a:t>
            </a:r>
          </a:p>
          <a:p>
            <a:endParaRPr lang="en-IE" dirty="0"/>
          </a:p>
        </p:txBody>
      </p:sp>
    </p:spTree>
    <p:extLst>
      <p:ext uri="{BB962C8B-B14F-4D97-AF65-F5344CB8AC3E}">
        <p14:creationId xmlns:p14="http://schemas.microsoft.com/office/powerpoint/2010/main" val="23287525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A4902A-95AA-4667-BFEB-C4710F849144}"/>
              </a:ext>
            </a:extLst>
          </p:cNvPr>
          <p:cNvSpPr>
            <a:spLocks noGrp="1"/>
          </p:cNvSpPr>
          <p:nvPr>
            <p:ph type="title"/>
          </p:nvPr>
        </p:nvSpPr>
        <p:spPr/>
        <p:txBody>
          <a:bodyPr/>
          <a:lstStyle/>
          <a:p>
            <a:r>
              <a:rPr lang="en-IE" dirty="0"/>
              <a:t>Divided and conquered</a:t>
            </a:r>
          </a:p>
        </p:txBody>
      </p:sp>
      <p:sp>
        <p:nvSpPr>
          <p:cNvPr id="3" name="Content Placeholder 2">
            <a:extLst>
              <a:ext uri="{FF2B5EF4-FFF2-40B4-BE49-F238E27FC236}">
                <a16:creationId xmlns:a16="http://schemas.microsoft.com/office/drawing/2014/main" xmlns="" id="{B171E6D5-162B-48F6-A394-058D3D622D55}"/>
              </a:ext>
            </a:extLst>
          </p:cNvPr>
          <p:cNvSpPr>
            <a:spLocks noGrp="1"/>
          </p:cNvSpPr>
          <p:nvPr>
            <p:ph idx="1"/>
          </p:nvPr>
        </p:nvSpPr>
        <p:spPr/>
        <p:txBody>
          <a:bodyPr>
            <a:normAutofit fontScale="92500" lnSpcReduction="20000"/>
          </a:bodyPr>
          <a:lstStyle/>
          <a:p>
            <a:r>
              <a:rPr lang="en-IE" sz="3000" b="1" dirty="0"/>
              <a:t>Identify with dominant group</a:t>
            </a:r>
          </a:p>
          <a:p>
            <a:r>
              <a:rPr lang="en-IE" sz="3000" b="1" dirty="0"/>
              <a:t>Dissociate from membership of the group</a:t>
            </a:r>
          </a:p>
          <a:p>
            <a:r>
              <a:rPr lang="en-IE" sz="3000" b="1" dirty="0"/>
              <a:t>Internalise shame and trauma </a:t>
            </a:r>
          </a:p>
          <a:p>
            <a:r>
              <a:rPr lang="en-IE" sz="3000" b="1" dirty="0"/>
              <a:t>Deny injustice</a:t>
            </a:r>
          </a:p>
          <a:p>
            <a:r>
              <a:rPr lang="en-IE" sz="3000" b="1" dirty="0"/>
              <a:t>Erase identity</a:t>
            </a:r>
          </a:p>
          <a:p>
            <a:r>
              <a:rPr lang="en-IE" sz="3000" b="1" dirty="0"/>
              <a:t>Educated in language and culture of colonisers </a:t>
            </a:r>
          </a:p>
          <a:p>
            <a:endParaRPr lang="en-IE" dirty="0"/>
          </a:p>
        </p:txBody>
      </p:sp>
    </p:spTree>
    <p:extLst>
      <p:ext uri="{BB962C8B-B14F-4D97-AF65-F5344CB8AC3E}">
        <p14:creationId xmlns:p14="http://schemas.microsoft.com/office/powerpoint/2010/main" val="11291499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A54A0E-1283-4AB2-9633-6076613624D9}"/>
              </a:ext>
            </a:extLst>
          </p:cNvPr>
          <p:cNvSpPr>
            <a:spLocks noGrp="1"/>
          </p:cNvSpPr>
          <p:nvPr>
            <p:ph type="title"/>
          </p:nvPr>
        </p:nvSpPr>
        <p:spPr/>
        <p:txBody>
          <a:bodyPr/>
          <a:lstStyle/>
          <a:p>
            <a:r>
              <a:rPr lang="en-IE" dirty="0"/>
              <a:t>Colonial servants</a:t>
            </a:r>
          </a:p>
        </p:txBody>
      </p:sp>
      <p:sp>
        <p:nvSpPr>
          <p:cNvPr id="3" name="Content Placeholder 2">
            <a:extLst>
              <a:ext uri="{FF2B5EF4-FFF2-40B4-BE49-F238E27FC236}">
                <a16:creationId xmlns:a16="http://schemas.microsoft.com/office/drawing/2014/main" xmlns="" id="{C42265C3-E910-4552-95A9-E5BE71E9C244}"/>
              </a:ext>
            </a:extLst>
          </p:cNvPr>
          <p:cNvSpPr>
            <a:spLocks noGrp="1"/>
          </p:cNvSpPr>
          <p:nvPr>
            <p:ph idx="1"/>
          </p:nvPr>
        </p:nvSpPr>
        <p:spPr/>
        <p:txBody>
          <a:bodyPr/>
          <a:lstStyle/>
          <a:p>
            <a:r>
              <a:rPr lang="en-IE" sz="3600" dirty="0"/>
              <a:t>See one’s own group through the eyes of coloniser</a:t>
            </a:r>
          </a:p>
          <a:p>
            <a:r>
              <a:rPr lang="en-IE" sz="3600" dirty="0"/>
              <a:t>Take on names of the colonisers </a:t>
            </a:r>
          </a:p>
          <a:p>
            <a:r>
              <a:rPr lang="en-IE" sz="3600" dirty="0"/>
              <a:t>Act as gatekeepers </a:t>
            </a:r>
          </a:p>
          <a:p>
            <a:r>
              <a:rPr lang="en-IE" sz="3600" dirty="0"/>
              <a:t>Police activities of other women</a:t>
            </a:r>
          </a:p>
          <a:p>
            <a:endParaRPr lang="en-IE" sz="3600" dirty="0"/>
          </a:p>
          <a:p>
            <a:endParaRPr lang="en-IE" dirty="0"/>
          </a:p>
        </p:txBody>
      </p:sp>
    </p:spTree>
    <p:extLst>
      <p:ext uri="{BB962C8B-B14F-4D97-AF65-F5344CB8AC3E}">
        <p14:creationId xmlns:p14="http://schemas.microsoft.com/office/powerpoint/2010/main" val="30823977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E9D0FB-50D1-497A-A54E-F1BA8CB1682C}"/>
              </a:ext>
            </a:extLst>
          </p:cNvPr>
          <p:cNvSpPr>
            <a:spLocks noGrp="1"/>
          </p:cNvSpPr>
          <p:nvPr>
            <p:ph type="title"/>
          </p:nvPr>
        </p:nvSpPr>
        <p:spPr/>
        <p:txBody>
          <a:bodyPr/>
          <a:lstStyle/>
          <a:p>
            <a:r>
              <a:rPr lang="en-IE" dirty="0"/>
              <a:t>Equality feminism Add women and stir </a:t>
            </a:r>
          </a:p>
        </p:txBody>
      </p:sp>
      <p:sp>
        <p:nvSpPr>
          <p:cNvPr id="3" name="Content Placeholder 2">
            <a:extLst>
              <a:ext uri="{FF2B5EF4-FFF2-40B4-BE49-F238E27FC236}">
                <a16:creationId xmlns:a16="http://schemas.microsoft.com/office/drawing/2014/main" xmlns="" id="{7A2827D4-C9FF-4098-B985-EFCF08803A35}"/>
              </a:ext>
            </a:extLst>
          </p:cNvPr>
          <p:cNvSpPr>
            <a:spLocks noGrp="1"/>
          </p:cNvSpPr>
          <p:nvPr>
            <p:ph idx="1"/>
          </p:nvPr>
        </p:nvSpPr>
        <p:spPr/>
        <p:txBody>
          <a:bodyPr>
            <a:normAutofit fontScale="92500" lnSpcReduction="10000"/>
          </a:bodyPr>
          <a:lstStyle/>
          <a:p>
            <a:r>
              <a:rPr lang="en-IE" sz="3200" b="1" dirty="0"/>
              <a:t>Deny injustice</a:t>
            </a:r>
          </a:p>
          <a:p>
            <a:r>
              <a:rPr lang="en-IE" sz="3200" b="1" dirty="0"/>
              <a:t>Prove loyalty to system</a:t>
            </a:r>
          </a:p>
          <a:p>
            <a:r>
              <a:rPr lang="en-IE" sz="3200" b="1" dirty="0"/>
              <a:t>Token torturers against their own sex</a:t>
            </a:r>
          </a:p>
          <a:p>
            <a:r>
              <a:rPr lang="en-IE" sz="3200" b="1" dirty="0"/>
              <a:t>Margaret Thatcher both represented the </a:t>
            </a:r>
            <a:r>
              <a:rPr lang="en-IE" sz="3200" b="1" i="1" dirty="0"/>
              <a:t>equality </a:t>
            </a:r>
            <a:r>
              <a:rPr lang="en-IE" sz="3200" b="1" dirty="0"/>
              <a:t> of the system while legitimising the macho politics of Britain.   	(Jacqueline Rose) </a:t>
            </a:r>
          </a:p>
          <a:p>
            <a:endParaRPr lang="en-IE" dirty="0"/>
          </a:p>
        </p:txBody>
      </p:sp>
    </p:spTree>
    <p:extLst>
      <p:ext uri="{BB962C8B-B14F-4D97-AF65-F5344CB8AC3E}">
        <p14:creationId xmlns:p14="http://schemas.microsoft.com/office/powerpoint/2010/main" val="21164767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399242-90F1-43D1-A488-C8ECCF2E3407}"/>
              </a:ext>
            </a:extLst>
          </p:cNvPr>
          <p:cNvSpPr>
            <a:spLocks noGrp="1"/>
          </p:cNvSpPr>
          <p:nvPr>
            <p:ph type="title"/>
          </p:nvPr>
        </p:nvSpPr>
        <p:spPr/>
        <p:txBody>
          <a:bodyPr/>
          <a:lstStyle/>
          <a:p>
            <a:r>
              <a:rPr lang="en-IE" dirty="0"/>
              <a:t>What she gains</a:t>
            </a:r>
          </a:p>
        </p:txBody>
      </p:sp>
      <p:sp>
        <p:nvSpPr>
          <p:cNvPr id="3" name="Content Placeholder 2">
            <a:extLst>
              <a:ext uri="{FF2B5EF4-FFF2-40B4-BE49-F238E27FC236}">
                <a16:creationId xmlns:a16="http://schemas.microsoft.com/office/drawing/2014/main" xmlns="" id="{BBDD8934-080E-449C-A6B5-FF68DF849D1A}"/>
              </a:ext>
            </a:extLst>
          </p:cNvPr>
          <p:cNvSpPr>
            <a:spLocks noGrp="1"/>
          </p:cNvSpPr>
          <p:nvPr>
            <p:ph idx="1"/>
          </p:nvPr>
        </p:nvSpPr>
        <p:spPr/>
        <p:txBody>
          <a:bodyPr>
            <a:normAutofit/>
          </a:bodyPr>
          <a:lstStyle/>
          <a:p>
            <a:r>
              <a:rPr lang="en-GB" sz="3600" b="1" dirty="0"/>
              <a:t>Automatic Status</a:t>
            </a:r>
            <a:endParaRPr lang="en-IE" sz="3600" dirty="0"/>
          </a:p>
          <a:p>
            <a:r>
              <a:rPr lang="en-IE" sz="3600" b="1" dirty="0"/>
              <a:t>Token privileges </a:t>
            </a:r>
            <a:endParaRPr lang="en-IE" sz="3600" dirty="0"/>
          </a:p>
          <a:p>
            <a:r>
              <a:rPr lang="en-IE" sz="3600" b="1" dirty="0"/>
              <a:t>Synthetic identity </a:t>
            </a:r>
          </a:p>
          <a:p>
            <a:r>
              <a:rPr lang="en-IE" sz="3600" b="1" dirty="0"/>
              <a:t>Identity at someone else's expense</a:t>
            </a:r>
            <a:endParaRPr lang="en-IE" sz="3600" dirty="0"/>
          </a:p>
          <a:p>
            <a:endParaRPr lang="en-IE" sz="3600" dirty="0"/>
          </a:p>
        </p:txBody>
      </p:sp>
    </p:spTree>
    <p:extLst>
      <p:ext uri="{BB962C8B-B14F-4D97-AF65-F5344CB8AC3E}">
        <p14:creationId xmlns:p14="http://schemas.microsoft.com/office/powerpoint/2010/main" val="39781441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0C8947-CAC7-4645-9604-26B32C8545AB}"/>
              </a:ext>
            </a:extLst>
          </p:cNvPr>
          <p:cNvSpPr>
            <a:spLocks noGrp="1"/>
          </p:cNvSpPr>
          <p:nvPr>
            <p:ph type="title"/>
          </p:nvPr>
        </p:nvSpPr>
        <p:spPr/>
        <p:txBody>
          <a:bodyPr/>
          <a:lstStyle/>
          <a:p>
            <a:r>
              <a:rPr lang="en-IE" dirty="0"/>
              <a:t>Victim, Caretaker or Caregiver</a:t>
            </a:r>
          </a:p>
        </p:txBody>
      </p:sp>
      <p:sp>
        <p:nvSpPr>
          <p:cNvPr id="3" name="Content Placeholder 2">
            <a:extLst>
              <a:ext uri="{FF2B5EF4-FFF2-40B4-BE49-F238E27FC236}">
                <a16:creationId xmlns:a16="http://schemas.microsoft.com/office/drawing/2014/main" xmlns="" id="{84C1EA10-9F35-47F0-8284-D309E5986E3E}"/>
              </a:ext>
            </a:extLst>
          </p:cNvPr>
          <p:cNvSpPr>
            <a:spLocks noGrp="1"/>
          </p:cNvSpPr>
          <p:nvPr>
            <p:ph idx="1"/>
          </p:nvPr>
        </p:nvSpPr>
        <p:spPr/>
        <p:txBody>
          <a:bodyPr>
            <a:normAutofit/>
          </a:bodyPr>
          <a:lstStyle/>
          <a:p>
            <a:r>
              <a:rPr lang="en-IE" sz="3600" dirty="0"/>
              <a:t>Recent scandals in Ireland and abroad: the Mother and Baby Homes, the Magdalene Laundries, the discovery of bodies under the schools where Native American were taken to be educated in the ways of the colonisers. </a:t>
            </a:r>
          </a:p>
        </p:txBody>
      </p:sp>
    </p:spTree>
    <p:extLst>
      <p:ext uri="{BB962C8B-B14F-4D97-AF65-F5344CB8AC3E}">
        <p14:creationId xmlns:p14="http://schemas.microsoft.com/office/powerpoint/2010/main" val="38716243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A9F376-98F1-42CF-83C0-75AD0C577BA9}"/>
              </a:ext>
            </a:extLst>
          </p:cNvPr>
          <p:cNvSpPr>
            <a:spLocks noGrp="1"/>
          </p:cNvSpPr>
          <p:nvPr>
            <p:ph type="title"/>
          </p:nvPr>
        </p:nvSpPr>
        <p:spPr/>
        <p:txBody>
          <a:bodyPr/>
          <a:lstStyle/>
          <a:p>
            <a:r>
              <a:rPr lang="en-IE" dirty="0"/>
              <a:t>Unresolved trauma </a:t>
            </a:r>
          </a:p>
        </p:txBody>
      </p:sp>
      <p:sp>
        <p:nvSpPr>
          <p:cNvPr id="3" name="Content Placeholder 2">
            <a:extLst>
              <a:ext uri="{FF2B5EF4-FFF2-40B4-BE49-F238E27FC236}">
                <a16:creationId xmlns:a16="http://schemas.microsoft.com/office/drawing/2014/main" xmlns="" id="{8E9CD223-AF27-4C23-B0A9-BD45BB992ED2}"/>
              </a:ext>
            </a:extLst>
          </p:cNvPr>
          <p:cNvSpPr>
            <a:spLocks noGrp="1"/>
          </p:cNvSpPr>
          <p:nvPr>
            <p:ph idx="1"/>
          </p:nvPr>
        </p:nvSpPr>
        <p:spPr/>
        <p:txBody>
          <a:bodyPr/>
          <a:lstStyle/>
          <a:p>
            <a:r>
              <a:rPr lang="en-IE" sz="3600" dirty="0"/>
              <a:t>Daughters of the Fathers were often originally victims, who took on a synthetic identity as caretakers, but their unresolved trauma resulted in their </a:t>
            </a:r>
            <a:r>
              <a:rPr lang="en-IE" sz="3600" i="1" dirty="0"/>
              <a:t>taking care away from their charges. </a:t>
            </a:r>
          </a:p>
          <a:p>
            <a:endParaRPr lang="en-IE" dirty="0"/>
          </a:p>
        </p:txBody>
      </p:sp>
    </p:spTree>
    <p:extLst>
      <p:ext uri="{BB962C8B-B14F-4D97-AF65-F5344CB8AC3E}">
        <p14:creationId xmlns:p14="http://schemas.microsoft.com/office/powerpoint/2010/main" val="19531721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749C34-4E8B-4D10-8A00-71255BDF4B46}"/>
              </a:ext>
            </a:extLst>
          </p:cNvPr>
          <p:cNvSpPr>
            <a:spLocks noGrp="1"/>
          </p:cNvSpPr>
          <p:nvPr>
            <p:ph type="title"/>
          </p:nvPr>
        </p:nvSpPr>
        <p:spPr/>
        <p:txBody>
          <a:bodyPr/>
          <a:lstStyle/>
          <a:p>
            <a:r>
              <a:rPr lang="en-IE" dirty="0"/>
              <a:t>Care giver </a:t>
            </a:r>
          </a:p>
        </p:txBody>
      </p:sp>
      <p:sp>
        <p:nvSpPr>
          <p:cNvPr id="3" name="Content Placeholder 2">
            <a:extLst>
              <a:ext uri="{FF2B5EF4-FFF2-40B4-BE49-F238E27FC236}">
                <a16:creationId xmlns:a16="http://schemas.microsoft.com/office/drawing/2014/main" xmlns="" id="{704B6CAB-0763-45FA-A239-DC9D635A66DD}"/>
              </a:ext>
            </a:extLst>
          </p:cNvPr>
          <p:cNvSpPr>
            <a:spLocks noGrp="1"/>
          </p:cNvSpPr>
          <p:nvPr>
            <p:ph idx="1"/>
          </p:nvPr>
        </p:nvSpPr>
        <p:spPr/>
        <p:txBody>
          <a:bodyPr/>
          <a:lstStyle/>
          <a:p>
            <a:r>
              <a:rPr lang="en-IE" sz="3600" dirty="0"/>
              <a:t>The route to becoming a</a:t>
            </a:r>
            <a:r>
              <a:rPr lang="en-IE" sz="3600" i="1" dirty="0"/>
              <a:t> </a:t>
            </a:r>
            <a:r>
              <a:rPr lang="en-IE" sz="3600" dirty="0"/>
              <a:t>CAREGIVER, is through a journey into one’s soul.  </a:t>
            </a:r>
          </a:p>
          <a:p>
            <a:endParaRPr lang="en-IE" dirty="0"/>
          </a:p>
        </p:txBody>
      </p:sp>
    </p:spTree>
    <p:extLst>
      <p:ext uri="{BB962C8B-B14F-4D97-AF65-F5344CB8AC3E}">
        <p14:creationId xmlns:p14="http://schemas.microsoft.com/office/powerpoint/2010/main" val="19387468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F4EB2F-8491-4B5A-B77E-E0C573D54743}"/>
              </a:ext>
            </a:extLst>
          </p:cNvPr>
          <p:cNvSpPr>
            <a:spLocks noGrp="1"/>
          </p:cNvSpPr>
          <p:nvPr>
            <p:ph type="title"/>
          </p:nvPr>
        </p:nvSpPr>
        <p:spPr/>
        <p:txBody>
          <a:bodyPr/>
          <a:lstStyle/>
          <a:p>
            <a:r>
              <a:rPr lang="en-IE" dirty="0"/>
              <a:t>Impossible contradiction </a:t>
            </a:r>
          </a:p>
        </p:txBody>
      </p:sp>
      <p:sp>
        <p:nvSpPr>
          <p:cNvPr id="3" name="Content Placeholder 2">
            <a:extLst>
              <a:ext uri="{FF2B5EF4-FFF2-40B4-BE49-F238E27FC236}">
                <a16:creationId xmlns:a16="http://schemas.microsoft.com/office/drawing/2014/main" xmlns="" id="{EEB11600-951C-488C-9765-8F6158F7000D}"/>
              </a:ext>
            </a:extLst>
          </p:cNvPr>
          <p:cNvSpPr>
            <a:spLocks noGrp="1"/>
          </p:cNvSpPr>
          <p:nvPr>
            <p:ph idx="1"/>
          </p:nvPr>
        </p:nvSpPr>
        <p:spPr/>
        <p:txBody>
          <a:bodyPr>
            <a:noAutofit/>
          </a:bodyPr>
          <a:lstStyle/>
          <a:p>
            <a:r>
              <a:rPr lang="en-IE" sz="3600" dirty="0"/>
              <a:t>Without the colonised the colony would have no meaning. </a:t>
            </a:r>
          </a:p>
          <a:p>
            <a:r>
              <a:rPr lang="en-IE" sz="3600" dirty="0"/>
              <a:t>Intolerable contradiction fills him with rage.   Albert Memmi, </a:t>
            </a:r>
            <a:r>
              <a:rPr lang="en-IE" sz="3600" i="1" dirty="0"/>
              <a:t>the Coloniser and the Colonised </a:t>
            </a:r>
            <a:r>
              <a:rPr lang="en-IE" sz="3600" dirty="0"/>
              <a:t> p.66. </a:t>
            </a:r>
          </a:p>
        </p:txBody>
      </p:sp>
    </p:spTree>
    <p:extLst>
      <p:ext uri="{BB962C8B-B14F-4D97-AF65-F5344CB8AC3E}">
        <p14:creationId xmlns:p14="http://schemas.microsoft.com/office/powerpoint/2010/main" val="663374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7E0BF7-37DF-4B23-8C77-427E13B68DDA}"/>
              </a:ext>
            </a:extLst>
          </p:cNvPr>
          <p:cNvSpPr>
            <a:spLocks noGrp="1"/>
          </p:cNvSpPr>
          <p:nvPr>
            <p:ph type="title"/>
          </p:nvPr>
        </p:nvSpPr>
        <p:spPr/>
        <p:txBody>
          <a:bodyPr/>
          <a:lstStyle/>
          <a:p>
            <a:r>
              <a:rPr lang="en-IE" dirty="0" err="1"/>
              <a:t>Ériu</a:t>
            </a:r>
            <a:r>
              <a:rPr lang="en-IE" dirty="0"/>
              <a:t>, </a:t>
            </a:r>
            <a:r>
              <a:rPr lang="en-IE" dirty="0" err="1"/>
              <a:t>Banba</a:t>
            </a:r>
            <a:r>
              <a:rPr lang="en-IE" dirty="0"/>
              <a:t> and </a:t>
            </a:r>
            <a:r>
              <a:rPr lang="en-IE" dirty="0" err="1"/>
              <a:t>Fodhla</a:t>
            </a:r>
            <a:r>
              <a:rPr lang="en-IE" dirty="0"/>
              <a:t> Tutelary goddesses of </a:t>
            </a:r>
            <a:r>
              <a:rPr lang="en-IE" dirty="0" err="1"/>
              <a:t>ireland</a:t>
            </a:r>
            <a:endParaRPr lang="en-IE" dirty="0"/>
          </a:p>
        </p:txBody>
      </p:sp>
      <p:sp>
        <p:nvSpPr>
          <p:cNvPr id="3" name="Content Placeholder 2">
            <a:extLst>
              <a:ext uri="{FF2B5EF4-FFF2-40B4-BE49-F238E27FC236}">
                <a16:creationId xmlns:a16="http://schemas.microsoft.com/office/drawing/2014/main" xmlns="" id="{63E46E8F-A20F-44B8-B676-D4FD456564F7}"/>
              </a:ext>
            </a:extLst>
          </p:cNvPr>
          <p:cNvSpPr>
            <a:spLocks noGrp="1"/>
          </p:cNvSpPr>
          <p:nvPr>
            <p:ph idx="1"/>
          </p:nvPr>
        </p:nvSpPr>
        <p:spPr/>
        <p:txBody>
          <a:bodyPr>
            <a:normAutofit lnSpcReduction="10000"/>
          </a:bodyPr>
          <a:lstStyle/>
          <a:p>
            <a:r>
              <a:rPr lang="en-IE" dirty="0"/>
              <a:t>Final arrivals: The Sons of Mil, representing Hebrew and Christians. </a:t>
            </a:r>
          </a:p>
          <a:p>
            <a:endParaRPr lang="en-IE" dirty="0"/>
          </a:p>
          <a:p>
            <a:r>
              <a:rPr lang="en-IE" dirty="0"/>
              <a:t>The tutelary goddesses welcomed them </a:t>
            </a:r>
            <a:r>
              <a:rPr lang="en-IE" i="1" dirty="0"/>
              <a:t>Provided they gave their names to the land.  One refused to do so but was drowned when he went to sea.</a:t>
            </a:r>
          </a:p>
          <a:p>
            <a:endParaRPr lang="en-IE" i="1" dirty="0"/>
          </a:p>
          <a:p>
            <a:r>
              <a:rPr lang="en-IE" i="1" dirty="0"/>
              <a:t>Eventually the Sons of Mil were accepted, but what Julia Kristeva calls a “sacrificial social contract was put in place” </a:t>
            </a:r>
            <a:endParaRPr lang="en-IE" dirty="0"/>
          </a:p>
        </p:txBody>
      </p:sp>
    </p:spTree>
    <p:extLst>
      <p:ext uri="{BB962C8B-B14F-4D97-AF65-F5344CB8AC3E}">
        <p14:creationId xmlns:p14="http://schemas.microsoft.com/office/powerpoint/2010/main" val="2887173093"/>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B804EC-1538-4940-B573-81383B071973}"/>
              </a:ext>
            </a:extLst>
          </p:cNvPr>
          <p:cNvSpPr>
            <a:spLocks noGrp="1"/>
          </p:cNvSpPr>
          <p:nvPr>
            <p:ph type="title"/>
          </p:nvPr>
        </p:nvSpPr>
        <p:spPr/>
        <p:txBody>
          <a:bodyPr/>
          <a:lstStyle/>
          <a:p>
            <a:r>
              <a:rPr lang="en-IE" dirty="0"/>
              <a:t>Roles interchangeable </a:t>
            </a:r>
          </a:p>
        </p:txBody>
      </p:sp>
      <p:sp>
        <p:nvSpPr>
          <p:cNvPr id="3" name="Content Placeholder 2">
            <a:extLst>
              <a:ext uri="{FF2B5EF4-FFF2-40B4-BE49-F238E27FC236}">
                <a16:creationId xmlns:a16="http://schemas.microsoft.com/office/drawing/2014/main" xmlns="" id="{37CC8AE8-6203-4DC6-B8A4-26B698654ED3}"/>
              </a:ext>
            </a:extLst>
          </p:cNvPr>
          <p:cNvSpPr>
            <a:spLocks noGrp="1"/>
          </p:cNvSpPr>
          <p:nvPr>
            <p:ph idx="1"/>
          </p:nvPr>
        </p:nvSpPr>
        <p:spPr/>
        <p:txBody>
          <a:bodyPr>
            <a:normAutofit/>
          </a:bodyPr>
          <a:lstStyle/>
          <a:p>
            <a:r>
              <a:rPr lang="en-IE" sz="3600" dirty="0"/>
              <a:t>Each of us have, and continue to occupy, different roles at different times but we need to become conscious of where we stand </a:t>
            </a:r>
          </a:p>
        </p:txBody>
      </p:sp>
    </p:spTree>
    <p:extLst>
      <p:ext uri="{BB962C8B-B14F-4D97-AF65-F5344CB8AC3E}">
        <p14:creationId xmlns:p14="http://schemas.microsoft.com/office/powerpoint/2010/main" val="27408097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2E46B7-5A1B-4E90-BF52-C03B59B304E2}"/>
              </a:ext>
            </a:extLst>
          </p:cNvPr>
          <p:cNvSpPr>
            <a:spLocks noGrp="1"/>
          </p:cNvSpPr>
          <p:nvPr>
            <p:ph type="title"/>
          </p:nvPr>
        </p:nvSpPr>
        <p:spPr/>
        <p:txBody>
          <a:bodyPr/>
          <a:lstStyle/>
          <a:p>
            <a:r>
              <a:rPr lang="en-IE" dirty="0"/>
              <a:t>Becoming conscious: through the body </a:t>
            </a:r>
          </a:p>
        </p:txBody>
      </p:sp>
      <p:sp>
        <p:nvSpPr>
          <p:cNvPr id="3" name="Content Placeholder 2">
            <a:extLst>
              <a:ext uri="{FF2B5EF4-FFF2-40B4-BE49-F238E27FC236}">
                <a16:creationId xmlns:a16="http://schemas.microsoft.com/office/drawing/2014/main" xmlns="" id="{3F8C0CC8-38DB-4465-B680-4E60D68D8F67}"/>
              </a:ext>
            </a:extLst>
          </p:cNvPr>
          <p:cNvSpPr>
            <a:spLocks noGrp="1"/>
          </p:cNvSpPr>
          <p:nvPr>
            <p:ph idx="1"/>
          </p:nvPr>
        </p:nvSpPr>
        <p:spPr/>
        <p:txBody>
          <a:bodyPr/>
          <a:lstStyle/>
          <a:p>
            <a:r>
              <a:rPr lang="en-IE" dirty="0"/>
              <a:t>“Once the subtle body begins to become conscious, it cannot be treated as if it did not exist; severe physical and/or psychic symptoms will erupt if it is disregarded.  The laws governing the subtle body have to be recognised, usually requiring radical change in unconscious eating and drinking habits breathing, sexuality etc.” If a person goes back to the enslavement of patriarchal thinking, the new body will not be able to endure.  Marion Woodman, </a:t>
            </a:r>
            <a:r>
              <a:rPr lang="en-IE" i="1" dirty="0"/>
              <a:t>Dancing in the Flames</a:t>
            </a:r>
            <a:r>
              <a:rPr lang="en-IE" dirty="0"/>
              <a:t>, pp.158-159</a:t>
            </a:r>
          </a:p>
        </p:txBody>
      </p:sp>
    </p:spTree>
    <p:extLst>
      <p:ext uri="{BB962C8B-B14F-4D97-AF65-F5344CB8AC3E}">
        <p14:creationId xmlns:p14="http://schemas.microsoft.com/office/powerpoint/2010/main" val="5282537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1E4062-538B-43D4-B70B-D9C8C1B2E9F8}"/>
              </a:ext>
            </a:extLst>
          </p:cNvPr>
          <p:cNvSpPr>
            <a:spLocks noGrp="1"/>
          </p:cNvSpPr>
          <p:nvPr>
            <p:ph type="title"/>
          </p:nvPr>
        </p:nvSpPr>
        <p:spPr/>
        <p:txBody>
          <a:bodyPr/>
          <a:lstStyle/>
          <a:p>
            <a:r>
              <a:rPr lang="en-IE" dirty="0"/>
              <a:t>Releasing traumatised bodies</a:t>
            </a:r>
          </a:p>
        </p:txBody>
      </p:sp>
      <p:sp>
        <p:nvSpPr>
          <p:cNvPr id="3" name="Content Placeholder 2">
            <a:extLst>
              <a:ext uri="{FF2B5EF4-FFF2-40B4-BE49-F238E27FC236}">
                <a16:creationId xmlns:a16="http://schemas.microsoft.com/office/drawing/2014/main" xmlns="" id="{7EAF7F78-7F72-45C8-8E8A-E07456DBB070}"/>
              </a:ext>
            </a:extLst>
          </p:cNvPr>
          <p:cNvSpPr>
            <a:spLocks noGrp="1"/>
          </p:cNvSpPr>
          <p:nvPr>
            <p:ph idx="1"/>
          </p:nvPr>
        </p:nvSpPr>
        <p:spPr/>
        <p:txBody>
          <a:bodyPr>
            <a:noAutofit/>
          </a:bodyPr>
          <a:lstStyle/>
          <a:p>
            <a:r>
              <a:rPr lang="en-IE" sz="2800" dirty="0"/>
              <a:t>“The task of releasing a terrorized body is immense and is impossible if not combined with dream work and imagery, because these give meaning and containment to the terror. Body work, like dream work, is soul work; together they illuminate that point where the apexes of the spirit and matter touch and do not touch. “ Marion Woodman, </a:t>
            </a:r>
            <a:r>
              <a:rPr lang="en-IE" sz="2800" i="1" dirty="0"/>
              <a:t>Dancing in the Flames, </a:t>
            </a:r>
            <a:r>
              <a:rPr lang="en-IE" sz="2800" dirty="0"/>
              <a:t>p.172</a:t>
            </a:r>
          </a:p>
        </p:txBody>
      </p:sp>
    </p:spTree>
    <p:extLst>
      <p:ext uri="{BB962C8B-B14F-4D97-AF65-F5344CB8AC3E}">
        <p14:creationId xmlns:p14="http://schemas.microsoft.com/office/powerpoint/2010/main" val="23368819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BA14AA-44EF-4951-89DE-78D76026CBF1}"/>
              </a:ext>
            </a:extLst>
          </p:cNvPr>
          <p:cNvSpPr>
            <a:spLocks noGrp="1"/>
          </p:cNvSpPr>
          <p:nvPr>
            <p:ph type="title"/>
          </p:nvPr>
        </p:nvSpPr>
        <p:spPr/>
        <p:txBody>
          <a:bodyPr/>
          <a:lstStyle/>
          <a:p>
            <a:r>
              <a:rPr lang="en-IE" dirty="0"/>
              <a:t>Anti body : Religions of empire </a:t>
            </a:r>
          </a:p>
        </p:txBody>
      </p:sp>
      <p:sp>
        <p:nvSpPr>
          <p:cNvPr id="3" name="Content Placeholder 2">
            <a:extLst>
              <a:ext uri="{FF2B5EF4-FFF2-40B4-BE49-F238E27FC236}">
                <a16:creationId xmlns:a16="http://schemas.microsoft.com/office/drawing/2014/main" xmlns="" id="{3CDDC833-455A-47B5-BF96-A98595CB3C22}"/>
              </a:ext>
            </a:extLst>
          </p:cNvPr>
          <p:cNvSpPr>
            <a:spLocks noGrp="1"/>
          </p:cNvSpPr>
          <p:nvPr>
            <p:ph idx="1"/>
          </p:nvPr>
        </p:nvSpPr>
        <p:spPr/>
        <p:txBody>
          <a:bodyPr>
            <a:normAutofit/>
          </a:bodyPr>
          <a:lstStyle/>
          <a:p>
            <a:r>
              <a:rPr lang="en-IE" sz="3200" dirty="0"/>
              <a:t>“In other words, life has not been lived in the body; the soul has not taken up residence. The body has become a machine, running on willpower, and the soul … has been left to starve in the darkness.,”  Marion Woodman, Dancing in the Flames, p.173.</a:t>
            </a:r>
          </a:p>
        </p:txBody>
      </p:sp>
    </p:spTree>
    <p:extLst>
      <p:ext uri="{BB962C8B-B14F-4D97-AF65-F5344CB8AC3E}">
        <p14:creationId xmlns:p14="http://schemas.microsoft.com/office/powerpoint/2010/main" val="20812701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4A58BC-968F-46AD-B4EA-893FC141A082}"/>
              </a:ext>
            </a:extLst>
          </p:cNvPr>
          <p:cNvSpPr>
            <a:spLocks noGrp="1"/>
          </p:cNvSpPr>
          <p:nvPr>
            <p:ph type="title"/>
          </p:nvPr>
        </p:nvSpPr>
        <p:spPr/>
        <p:txBody>
          <a:bodyPr/>
          <a:lstStyle/>
          <a:p>
            <a:r>
              <a:rPr lang="en-IE" dirty="0"/>
              <a:t>Mother earth </a:t>
            </a:r>
          </a:p>
        </p:txBody>
      </p:sp>
      <p:sp>
        <p:nvSpPr>
          <p:cNvPr id="3" name="Content Placeholder 2">
            <a:extLst>
              <a:ext uri="{FF2B5EF4-FFF2-40B4-BE49-F238E27FC236}">
                <a16:creationId xmlns:a16="http://schemas.microsoft.com/office/drawing/2014/main" xmlns="" id="{55BC704D-B36E-46D6-814F-D843CD9DE7FC}"/>
              </a:ext>
            </a:extLst>
          </p:cNvPr>
          <p:cNvSpPr>
            <a:spLocks noGrp="1"/>
          </p:cNvSpPr>
          <p:nvPr>
            <p:ph idx="1"/>
          </p:nvPr>
        </p:nvSpPr>
        <p:spPr/>
        <p:txBody>
          <a:bodyPr>
            <a:normAutofit/>
          </a:bodyPr>
          <a:lstStyle/>
          <a:p>
            <a:r>
              <a:rPr lang="en-IE" sz="3600" dirty="0"/>
              <a:t>“The Great Mother is sending us many messages warning us that her immune system is breaking down. If we are to save her, we must first embrace our own soul in our own flesh”  Marion Woodman, Dancing in the Flames, p.174.</a:t>
            </a:r>
          </a:p>
        </p:txBody>
      </p:sp>
    </p:spTree>
    <p:extLst>
      <p:ext uri="{BB962C8B-B14F-4D97-AF65-F5344CB8AC3E}">
        <p14:creationId xmlns:p14="http://schemas.microsoft.com/office/powerpoint/2010/main" val="23653071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940DC1-60AB-4776-A641-3199557FB78A}"/>
              </a:ext>
            </a:extLst>
          </p:cNvPr>
          <p:cNvSpPr>
            <a:spLocks noGrp="1"/>
          </p:cNvSpPr>
          <p:nvPr>
            <p:ph type="title"/>
          </p:nvPr>
        </p:nvSpPr>
        <p:spPr/>
        <p:txBody>
          <a:bodyPr/>
          <a:lstStyle/>
          <a:p>
            <a:r>
              <a:rPr lang="en-IE" dirty="0"/>
              <a:t>Brigit: Goddess, Saint, turning back the streams of war </a:t>
            </a:r>
          </a:p>
        </p:txBody>
      </p:sp>
      <p:sp>
        <p:nvSpPr>
          <p:cNvPr id="3" name="Content Placeholder 2">
            <a:extLst>
              <a:ext uri="{FF2B5EF4-FFF2-40B4-BE49-F238E27FC236}">
                <a16:creationId xmlns:a16="http://schemas.microsoft.com/office/drawing/2014/main" xmlns="" id="{B991C218-EDC1-4E39-85F4-4F9CC75517E8}"/>
              </a:ext>
            </a:extLst>
          </p:cNvPr>
          <p:cNvSpPr>
            <a:spLocks noGrp="1"/>
          </p:cNvSpPr>
          <p:nvPr>
            <p:ph idx="1"/>
          </p:nvPr>
        </p:nvSpPr>
        <p:spPr/>
        <p:txBody>
          <a:bodyPr/>
          <a:lstStyle/>
          <a:p>
            <a:r>
              <a:rPr lang="en-IE" sz="3600" b="1" dirty="0"/>
              <a:t>Brigit: </a:t>
            </a:r>
            <a:r>
              <a:rPr lang="en-IE" sz="3600" b="1" i="1" dirty="0"/>
              <a:t>Could Neither be Bought nor Sold</a:t>
            </a:r>
            <a:endParaRPr lang="en-IE" sz="3600" dirty="0"/>
          </a:p>
          <a:p>
            <a:endParaRPr lang="en-IE" dirty="0"/>
          </a:p>
        </p:txBody>
      </p:sp>
    </p:spTree>
    <p:extLst>
      <p:ext uri="{BB962C8B-B14F-4D97-AF65-F5344CB8AC3E}">
        <p14:creationId xmlns:p14="http://schemas.microsoft.com/office/powerpoint/2010/main" val="7643680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1A345F-2A8F-48F4-A232-28A9BE5F07CC}"/>
              </a:ext>
            </a:extLst>
          </p:cNvPr>
          <p:cNvSpPr>
            <a:spLocks noGrp="1"/>
          </p:cNvSpPr>
          <p:nvPr>
            <p:ph type="title"/>
          </p:nvPr>
        </p:nvSpPr>
        <p:spPr/>
        <p:txBody>
          <a:bodyPr/>
          <a:lstStyle/>
          <a:p>
            <a:r>
              <a:rPr lang="en-IE" dirty="0"/>
              <a:t>Revolutionary feminists: three vows of </a:t>
            </a:r>
            <a:r>
              <a:rPr lang="en-IE" dirty="0" err="1"/>
              <a:t>virginia</a:t>
            </a:r>
            <a:r>
              <a:rPr lang="en-IE" dirty="0"/>
              <a:t> </a:t>
            </a:r>
            <a:r>
              <a:rPr lang="en-IE" dirty="0" err="1"/>
              <a:t>woolf</a:t>
            </a:r>
            <a:r>
              <a:rPr lang="en-IE" dirty="0"/>
              <a:t> </a:t>
            </a:r>
          </a:p>
        </p:txBody>
      </p:sp>
      <p:sp>
        <p:nvSpPr>
          <p:cNvPr id="3" name="Content Placeholder 2">
            <a:extLst>
              <a:ext uri="{FF2B5EF4-FFF2-40B4-BE49-F238E27FC236}">
                <a16:creationId xmlns:a16="http://schemas.microsoft.com/office/drawing/2014/main" xmlns="" id="{52117DE8-F55A-4472-BD51-41475E97A12C}"/>
              </a:ext>
            </a:extLst>
          </p:cNvPr>
          <p:cNvSpPr>
            <a:spLocks noGrp="1"/>
          </p:cNvSpPr>
          <p:nvPr>
            <p:ph idx="1"/>
          </p:nvPr>
        </p:nvSpPr>
        <p:spPr/>
        <p:txBody>
          <a:bodyPr>
            <a:normAutofit fontScale="92500"/>
          </a:bodyPr>
          <a:lstStyle/>
          <a:p>
            <a:r>
              <a:rPr lang="en-GB" sz="3200" b="1" dirty="0"/>
              <a:t>Poverty </a:t>
            </a:r>
          </a:p>
          <a:p>
            <a:r>
              <a:rPr lang="en-GB" sz="3200" dirty="0"/>
              <a:t>By poverty is meant enough money to live upon.  That is, you must earn enough to be independent of any other human being and to buy that modicum of health, leisure, knowledge and so on that is needed for the full development of body and mind.  But no more.  Not a penny more. </a:t>
            </a:r>
            <a:endParaRPr lang="en-IE" sz="3200" dirty="0"/>
          </a:p>
          <a:p>
            <a:endParaRPr lang="en-IE" dirty="0"/>
          </a:p>
        </p:txBody>
      </p:sp>
    </p:spTree>
    <p:extLst>
      <p:ext uri="{BB962C8B-B14F-4D97-AF65-F5344CB8AC3E}">
        <p14:creationId xmlns:p14="http://schemas.microsoft.com/office/powerpoint/2010/main" val="2734380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094566-4C77-4937-A1EC-D4FEF5D99ED2}"/>
              </a:ext>
            </a:extLst>
          </p:cNvPr>
          <p:cNvSpPr>
            <a:spLocks noGrp="1"/>
          </p:cNvSpPr>
          <p:nvPr>
            <p:ph type="title"/>
          </p:nvPr>
        </p:nvSpPr>
        <p:spPr/>
        <p:txBody>
          <a:bodyPr/>
          <a:lstStyle/>
          <a:p>
            <a:r>
              <a:rPr lang="en-IE" dirty="0"/>
              <a:t>Chastity</a:t>
            </a:r>
          </a:p>
        </p:txBody>
      </p:sp>
      <p:sp>
        <p:nvSpPr>
          <p:cNvPr id="3" name="Content Placeholder 2">
            <a:extLst>
              <a:ext uri="{FF2B5EF4-FFF2-40B4-BE49-F238E27FC236}">
                <a16:creationId xmlns:a16="http://schemas.microsoft.com/office/drawing/2014/main" xmlns="" id="{DCA30A58-DBA7-4D38-981C-79DDCEC8F22D}"/>
              </a:ext>
            </a:extLst>
          </p:cNvPr>
          <p:cNvSpPr>
            <a:spLocks noGrp="1"/>
          </p:cNvSpPr>
          <p:nvPr>
            <p:ph idx="1"/>
          </p:nvPr>
        </p:nvSpPr>
        <p:spPr/>
        <p:txBody>
          <a:bodyPr/>
          <a:lstStyle/>
          <a:p>
            <a:r>
              <a:rPr lang="en-GB" dirty="0"/>
              <a:t>By chastity is meant that when you have enough to live on by your profession you must refuse to sell your brain for the sake of money. That is you must cease to practise your profession, or practise it for the sake of research and experiment; or, if you are an artist, for the sake of the art; or give the knowledge acquired professionally to those who need it for nothing.  But directly the mulberry tree begins to make you circle, break off.  Pelt the tree with laughter.</a:t>
            </a:r>
            <a:endParaRPr lang="en-IE" dirty="0"/>
          </a:p>
          <a:p>
            <a:endParaRPr lang="en-IE" dirty="0"/>
          </a:p>
        </p:txBody>
      </p:sp>
    </p:spTree>
    <p:extLst>
      <p:ext uri="{BB962C8B-B14F-4D97-AF65-F5344CB8AC3E}">
        <p14:creationId xmlns:p14="http://schemas.microsoft.com/office/powerpoint/2010/main" val="20238481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A52B4C-A90B-4323-9C33-8D67CA3A95D3}"/>
              </a:ext>
            </a:extLst>
          </p:cNvPr>
          <p:cNvSpPr>
            <a:spLocks noGrp="1"/>
          </p:cNvSpPr>
          <p:nvPr>
            <p:ph type="title"/>
          </p:nvPr>
        </p:nvSpPr>
        <p:spPr/>
        <p:txBody>
          <a:bodyPr/>
          <a:lstStyle/>
          <a:p>
            <a:r>
              <a:rPr lang="en-IE" dirty="0"/>
              <a:t>Obedience: freedom from unreal loyalties</a:t>
            </a:r>
          </a:p>
        </p:txBody>
      </p:sp>
      <p:sp>
        <p:nvSpPr>
          <p:cNvPr id="3" name="Content Placeholder 2">
            <a:extLst>
              <a:ext uri="{FF2B5EF4-FFF2-40B4-BE49-F238E27FC236}">
                <a16:creationId xmlns:a16="http://schemas.microsoft.com/office/drawing/2014/main" xmlns="" id="{1B599C75-0E70-411A-B90E-2325BC823750}"/>
              </a:ext>
            </a:extLst>
          </p:cNvPr>
          <p:cNvSpPr>
            <a:spLocks noGrp="1"/>
          </p:cNvSpPr>
          <p:nvPr>
            <p:ph idx="1"/>
          </p:nvPr>
        </p:nvSpPr>
        <p:spPr/>
        <p:txBody>
          <a:bodyPr>
            <a:normAutofit fontScale="85000" lnSpcReduction="20000"/>
          </a:bodyPr>
          <a:lstStyle/>
          <a:p>
            <a:r>
              <a:rPr lang="en-GB" sz="3200" dirty="0"/>
              <a:t>By freedom from unreal loyalties is meant that you must rid yourself of pride and nationality in the first place; also of religious pride, college pride, </a:t>
            </a:r>
            <a:r>
              <a:rPr lang="en-GB" sz="3200" dirty="0" err="1"/>
              <a:t>schoolpride</a:t>
            </a:r>
            <a:r>
              <a:rPr lang="en-GB" sz="3200" dirty="0"/>
              <a:t>, family pride, sex pride and those unreal loyalties that spring from them.  Directly the seducers come with their seductions to bribe you into captivity, tear up the parchments; refuse to fill up the forms. </a:t>
            </a:r>
            <a:endParaRPr lang="en-IE" sz="3200" dirty="0"/>
          </a:p>
          <a:p>
            <a:r>
              <a:rPr lang="en-IE" dirty="0"/>
              <a:t> </a:t>
            </a:r>
          </a:p>
          <a:p>
            <a:r>
              <a:rPr lang="en-GB" dirty="0"/>
              <a:t>       Virginia Woolf,  </a:t>
            </a:r>
            <a:r>
              <a:rPr lang="en-GB" u="sng" dirty="0"/>
              <a:t>Three Guineas</a:t>
            </a:r>
            <a:r>
              <a:rPr lang="en-GB" dirty="0"/>
              <a:t> (Middlesex: Penguin Books, pp.94-95). </a:t>
            </a:r>
            <a:endParaRPr lang="en-IE" dirty="0"/>
          </a:p>
          <a:p>
            <a:endParaRPr lang="en-IE" dirty="0"/>
          </a:p>
        </p:txBody>
      </p:sp>
    </p:spTree>
    <p:extLst>
      <p:ext uri="{BB962C8B-B14F-4D97-AF65-F5344CB8AC3E}">
        <p14:creationId xmlns:p14="http://schemas.microsoft.com/office/powerpoint/2010/main" val="4087662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C93DF1-4B49-4894-BD82-9E6E3E898F48}"/>
              </a:ext>
            </a:extLst>
          </p:cNvPr>
          <p:cNvSpPr>
            <a:spLocks noGrp="1"/>
          </p:cNvSpPr>
          <p:nvPr>
            <p:ph type="title"/>
          </p:nvPr>
        </p:nvSpPr>
        <p:spPr/>
        <p:txBody>
          <a:bodyPr/>
          <a:lstStyle/>
          <a:p>
            <a:r>
              <a:rPr lang="en-IE" dirty="0"/>
              <a:t>Profound splitting at the heart of patriarchal culture </a:t>
            </a:r>
          </a:p>
        </p:txBody>
      </p:sp>
      <p:sp>
        <p:nvSpPr>
          <p:cNvPr id="3" name="Content Placeholder 2">
            <a:extLst>
              <a:ext uri="{FF2B5EF4-FFF2-40B4-BE49-F238E27FC236}">
                <a16:creationId xmlns:a16="http://schemas.microsoft.com/office/drawing/2014/main" xmlns="" id="{101E8704-B18D-41CA-89A8-A192566A14FE}"/>
              </a:ext>
            </a:extLst>
          </p:cNvPr>
          <p:cNvSpPr>
            <a:spLocks noGrp="1"/>
          </p:cNvSpPr>
          <p:nvPr>
            <p:ph idx="1"/>
          </p:nvPr>
        </p:nvSpPr>
        <p:spPr/>
        <p:txBody>
          <a:bodyPr>
            <a:normAutofit fontScale="92500"/>
          </a:bodyPr>
          <a:lstStyle/>
          <a:p>
            <a:r>
              <a:rPr lang="en-IE" dirty="0"/>
              <a:t>The Sons of Mil made an agreement with the tutelary goddess of the Tuatha De (</a:t>
            </a:r>
            <a:r>
              <a:rPr lang="en-IE" dirty="0" err="1"/>
              <a:t>Toohah</a:t>
            </a:r>
            <a:r>
              <a:rPr lang="en-IE" dirty="0"/>
              <a:t> Day).</a:t>
            </a:r>
          </a:p>
          <a:p>
            <a:r>
              <a:rPr lang="en-IE" dirty="0"/>
              <a:t>They would live and  rule above the land, while the Tuatha De would live below the land. </a:t>
            </a:r>
          </a:p>
          <a:p>
            <a:r>
              <a:rPr lang="en-IE" dirty="0"/>
              <a:t>The Tuatha De were always the </a:t>
            </a:r>
            <a:r>
              <a:rPr lang="en-IE" i="1" dirty="0"/>
              <a:t>spirits of the land</a:t>
            </a:r>
            <a:r>
              <a:rPr lang="en-IE" dirty="0"/>
              <a:t>, the </a:t>
            </a:r>
            <a:r>
              <a:rPr lang="en-IE" i="1" dirty="0"/>
              <a:t>lifeforce</a:t>
            </a:r>
            <a:r>
              <a:rPr lang="en-IE" dirty="0"/>
              <a:t>., energy or </a:t>
            </a:r>
            <a:r>
              <a:rPr lang="en-IE" i="1" dirty="0" err="1"/>
              <a:t>neart</a:t>
            </a:r>
            <a:r>
              <a:rPr lang="en-IE" dirty="0"/>
              <a:t>.  This arrangement, however, is designed to assert the supremacy of the Sons of Mil.  They entered not what Julia Kristeva calls, a </a:t>
            </a:r>
            <a:r>
              <a:rPr lang="en-IE" i="1" dirty="0"/>
              <a:t>Sacrificial Social Contract.  </a:t>
            </a:r>
          </a:p>
        </p:txBody>
      </p:sp>
    </p:spTree>
    <p:extLst>
      <p:ext uri="{BB962C8B-B14F-4D97-AF65-F5344CB8AC3E}">
        <p14:creationId xmlns:p14="http://schemas.microsoft.com/office/powerpoint/2010/main" val="1057079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93227F-D168-46E8-B8DB-3DF1EEC053C3}"/>
              </a:ext>
            </a:extLst>
          </p:cNvPr>
          <p:cNvSpPr>
            <a:spLocks noGrp="1"/>
          </p:cNvSpPr>
          <p:nvPr>
            <p:ph type="title"/>
          </p:nvPr>
        </p:nvSpPr>
        <p:spPr/>
        <p:txBody>
          <a:bodyPr/>
          <a:lstStyle/>
          <a:p>
            <a:r>
              <a:rPr lang="en-IE" dirty="0"/>
              <a:t>Sacrificial Social Contract</a:t>
            </a:r>
          </a:p>
        </p:txBody>
      </p:sp>
      <p:sp>
        <p:nvSpPr>
          <p:cNvPr id="3" name="Rectangle 2">
            <a:extLst>
              <a:ext uri="{FF2B5EF4-FFF2-40B4-BE49-F238E27FC236}">
                <a16:creationId xmlns:a16="http://schemas.microsoft.com/office/drawing/2014/main" xmlns="" id="{7763CFBA-78A0-4FD8-AA56-7A64D488F67C}"/>
              </a:ext>
            </a:extLst>
          </p:cNvPr>
          <p:cNvSpPr/>
          <p:nvPr/>
        </p:nvSpPr>
        <p:spPr>
          <a:xfrm>
            <a:off x="3048000" y="2274838"/>
            <a:ext cx="6096000" cy="3785652"/>
          </a:xfrm>
          <a:prstGeom prst="rect">
            <a:avLst/>
          </a:prstGeom>
        </p:spPr>
        <p:txBody>
          <a:bodyPr>
            <a:spAutoFit/>
          </a:bodyPr>
          <a:lstStyle/>
          <a:p>
            <a:r>
              <a:rPr lang="en-IE" sz="2400" i="1" dirty="0"/>
              <a:t>The new generation of women is showing that its major social concern has become the socio-symbolic contract as a sacrificial contract.  If anthropologists and psychologists, for at least a century, have not stopped insisting on this in their attention to `savage thought', war, the discourse of dreams or writers, women are today affirming--and we consequently face a mass phenomenon--that they are forced to experience this sacrificial contract against their will.</a:t>
            </a:r>
            <a:endParaRPr lang="en-IE" sz="2400" dirty="0"/>
          </a:p>
        </p:txBody>
      </p:sp>
    </p:spTree>
    <p:extLst>
      <p:ext uri="{BB962C8B-B14F-4D97-AF65-F5344CB8AC3E}">
        <p14:creationId xmlns:p14="http://schemas.microsoft.com/office/powerpoint/2010/main" val="2714069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FF855B1B-6CF1-4B41-A41C-16E0A8ADD550}"/>
              </a:ext>
            </a:extLst>
          </p:cNvPr>
          <p:cNvSpPr/>
          <p:nvPr/>
        </p:nvSpPr>
        <p:spPr>
          <a:xfrm>
            <a:off x="3048000" y="2413338"/>
            <a:ext cx="6096000" cy="3970318"/>
          </a:xfrm>
          <a:prstGeom prst="rect">
            <a:avLst/>
          </a:prstGeom>
        </p:spPr>
        <p:txBody>
          <a:bodyPr>
            <a:spAutoFit/>
          </a:bodyPr>
          <a:lstStyle/>
          <a:p>
            <a:r>
              <a:rPr lang="en-IE" i="1" dirty="0"/>
              <a:t> </a:t>
            </a:r>
            <a:r>
              <a:rPr lang="en-IE" sz="2800" i="1" dirty="0"/>
              <a:t>Based on this, they are attempting a revolt which they see as a resurrection but which society as a whole understands as murder.  This attempt can lead us to a not less and sometimes more deadly violence.  Or to a cultural innovation.  Probably to both at once.  But that is precisely where the stakes are, and they are of epochal significance. </a:t>
            </a:r>
            <a:endParaRPr lang="en-IE" sz="2800" dirty="0"/>
          </a:p>
          <a:p>
            <a:r>
              <a:rPr lang="en-IE" sz="2800" baseline="30000" dirty="0"/>
              <a:t>     </a:t>
            </a:r>
            <a:r>
              <a:rPr lang="en-IE" sz="2800" dirty="0"/>
              <a:t>Kristeva,  "Woman's Time, " p.200.   </a:t>
            </a:r>
          </a:p>
        </p:txBody>
      </p:sp>
    </p:spTree>
    <p:extLst>
      <p:ext uri="{BB962C8B-B14F-4D97-AF65-F5344CB8AC3E}">
        <p14:creationId xmlns:p14="http://schemas.microsoft.com/office/powerpoint/2010/main" val="2104624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30E4E8-B97B-4B17-B528-2A6ABE926724}"/>
              </a:ext>
            </a:extLst>
          </p:cNvPr>
          <p:cNvSpPr>
            <a:spLocks noGrp="1"/>
          </p:cNvSpPr>
          <p:nvPr>
            <p:ph type="ctrTitle"/>
          </p:nvPr>
        </p:nvSpPr>
        <p:spPr/>
        <p:txBody>
          <a:bodyPr/>
          <a:lstStyle/>
          <a:p>
            <a:r>
              <a:rPr lang="en-IE" dirty="0"/>
              <a:t>Many further attempts to colonise Ireland </a:t>
            </a:r>
          </a:p>
        </p:txBody>
      </p:sp>
      <p:sp>
        <p:nvSpPr>
          <p:cNvPr id="3" name="Subtitle 2">
            <a:extLst>
              <a:ext uri="{FF2B5EF4-FFF2-40B4-BE49-F238E27FC236}">
                <a16:creationId xmlns:a16="http://schemas.microsoft.com/office/drawing/2014/main" xmlns="" id="{345BF464-7CBE-4EED-B4EE-0894476FF19C}"/>
              </a:ext>
            </a:extLst>
          </p:cNvPr>
          <p:cNvSpPr>
            <a:spLocks noGrp="1"/>
          </p:cNvSpPr>
          <p:nvPr>
            <p:ph type="subTitle" idx="1"/>
          </p:nvPr>
        </p:nvSpPr>
        <p:spPr/>
        <p:txBody>
          <a:bodyPr/>
          <a:lstStyle/>
          <a:p>
            <a:endParaRPr lang="en-IE" dirty="0"/>
          </a:p>
        </p:txBody>
      </p:sp>
    </p:spTree>
    <p:extLst>
      <p:ext uri="{BB962C8B-B14F-4D97-AF65-F5344CB8AC3E}">
        <p14:creationId xmlns:p14="http://schemas.microsoft.com/office/powerpoint/2010/main" val="14951406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194</TotalTime>
  <Words>2491</Words>
  <Application>Microsoft Macintosh PowerPoint</Application>
  <PresentationFormat>Custom</PresentationFormat>
  <Paragraphs>230</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Circuit</vt:lpstr>
      <vt:lpstr>Dr. mary condren </vt:lpstr>
      <vt:lpstr>Gendering colonisation </vt:lpstr>
      <vt:lpstr>Cessair: grand daughter of noah </vt:lpstr>
      <vt:lpstr>Layers of Immigrants to Ireland </vt:lpstr>
      <vt:lpstr>Ériu, Banba and Fodhla Tutelary goddesses of ireland</vt:lpstr>
      <vt:lpstr>Profound splitting at the heart of patriarchal culture </vt:lpstr>
      <vt:lpstr>Sacrificial Social Contract</vt:lpstr>
      <vt:lpstr>PowerPoint Presentation</vt:lpstr>
      <vt:lpstr>Many further attempts to colonise Ireland </vt:lpstr>
      <vt:lpstr>Ireland and Colonisation </vt:lpstr>
      <vt:lpstr>Tactics of colonisation </vt:lpstr>
      <vt:lpstr>Tactics of colonisation </vt:lpstr>
      <vt:lpstr>Tactics of colonisation</vt:lpstr>
      <vt:lpstr>My main focus : Destruction of the gods</vt:lpstr>
      <vt:lpstr>Break with nature</vt:lpstr>
      <vt:lpstr>The religion of men</vt:lpstr>
      <vt:lpstr>Consequences for irish indigenous culture </vt:lpstr>
      <vt:lpstr>Legitimation strategies of indigenous and patriarchal society</vt:lpstr>
      <vt:lpstr>Radical change of attitudes toward children </vt:lpstr>
      <vt:lpstr>Oresteian Trilogy : Changed Discourse</vt:lpstr>
      <vt:lpstr>Indigenous child rearing </vt:lpstr>
      <vt:lpstr>Colonizers’ child rearing practices</vt:lpstr>
      <vt:lpstr>Trauma passed on from generation to generation </vt:lpstr>
      <vt:lpstr>Attitude toward the land </vt:lpstr>
      <vt:lpstr>Evidence of attitudes toward land</vt:lpstr>
      <vt:lpstr>Definitions of sacrifice</vt:lpstr>
      <vt:lpstr>Underlying theologies </vt:lpstr>
      <vt:lpstr>Religious rites</vt:lpstr>
      <vt:lpstr>Gender relations and ritual </vt:lpstr>
      <vt:lpstr>Theologies and rituals</vt:lpstr>
      <vt:lpstr>Why are women excluded?</vt:lpstr>
      <vt:lpstr>The breast with the secrets</vt:lpstr>
      <vt:lpstr>Ritual consequences</vt:lpstr>
      <vt:lpstr>Gendered Rites of sacrifice </vt:lpstr>
      <vt:lpstr>Justice and law</vt:lpstr>
      <vt:lpstr>Philosophies </vt:lpstr>
      <vt:lpstr>PowerPoint Presentation</vt:lpstr>
      <vt:lpstr>Colonisation: Three levels of violence</vt:lpstr>
      <vt:lpstr>Where does this leave women?</vt:lpstr>
      <vt:lpstr>Happy Camper</vt:lpstr>
      <vt:lpstr>Daughter of the fathers: become enforcers</vt:lpstr>
      <vt:lpstr>Divided and conquered</vt:lpstr>
      <vt:lpstr>Colonial servants</vt:lpstr>
      <vt:lpstr>Equality feminism Add women and stir </vt:lpstr>
      <vt:lpstr>What she gains</vt:lpstr>
      <vt:lpstr>Victim, Caretaker or Caregiver</vt:lpstr>
      <vt:lpstr>Unresolved trauma </vt:lpstr>
      <vt:lpstr>Care giver </vt:lpstr>
      <vt:lpstr>Impossible contradiction </vt:lpstr>
      <vt:lpstr>Roles interchangeable </vt:lpstr>
      <vt:lpstr>Becoming conscious: through the body </vt:lpstr>
      <vt:lpstr>Releasing traumatised bodies</vt:lpstr>
      <vt:lpstr>Anti body : Religions of empire </vt:lpstr>
      <vt:lpstr>Mother earth </vt:lpstr>
      <vt:lpstr>Brigit: Goddess, Saint, turning back the streams of war </vt:lpstr>
      <vt:lpstr>Revolutionary feminists: three vows of virginia woolf </vt:lpstr>
      <vt:lpstr>Chastity</vt:lpstr>
      <vt:lpstr>Obedience: freedom from unreal loyalties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Teresa Condren</dc:creator>
  <cp:lastModifiedBy>diane weidenkopf</cp:lastModifiedBy>
  <cp:revision>23</cp:revision>
  <dcterms:created xsi:type="dcterms:W3CDTF">2021-06-18T08:31:29Z</dcterms:created>
  <dcterms:modified xsi:type="dcterms:W3CDTF">2021-06-19T15:27:44Z</dcterms:modified>
</cp:coreProperties>
</file>