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4" r:id="rId6"/>
    <p:sldId id="266" r:id="rId7"/>
    <p:sldId id="271" r:id="rId8"/>
    <p:sldId id="268" r:id="rId9"/>
    <p:sldId id="270" r:id="rId10"/>
    <p:sldId id="262" r:id="rId11"/>
    <p:sldId id="276" r:id="rId12"/>
    <p:sldId id="279" r:id="rId13"/>
    <p:sldId id="281" r:id="rId14"/>
    <p:sldId id="263" r:id="rId15"/>
    <p:sldId id="265" r:id="rId16"/>
    <p:sldId id="272" r:id="rId17"/>
    <p:sldId id="267" r:id="rId18"/>
    <p:sldId id="274" r:id="rId19"/>
    <p:sldId id="273" r:id="rId20"/>
    <p:sldId id="258" r:id="rId21"/>
    <p:sldId id="280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9DC93-B969-434D-8D4B-00582B51F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accent6">
                    <a:lumMod val="75000"/>
                  </a:schemeClr>
                </a:solidFill>
                <a:latin typeface="Castellar" panose="020A0402060406010301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AF536-5B76-4372-B1FD-A13225F7F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C827F-3BAD-471B-8A42-F57D2E3BA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EDBA6-383C-4193-B1E9-183437761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FFB8D-97DE-4C6A-B50D-C82A6121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7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6DF2-328A-4153-AE43-73CAE4BD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20000"/>
              </a:lnSpc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EE6E8-E467-4031-97ED-0510B796D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30319-E2AD-4176-A403-1BF47F75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1489B-7A99-416A-9433-08E6847D9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0485C-28FB-499B-B234-CB4EB183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6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0CF08-6D84-41AA-AED7-82590BF38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2B90E-6CB5-4BDA-9793-95121AEF5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C0D04-9189-4A34-84A5-B76361264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5E7EF-A7CE-48E9-A8B7-36C1DA71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0DD30-9C81-4128-ADCC-1BC2F5AC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BE2E-8262-49E2-B369-025A46535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astellar" panose="020A0402060406010301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2942C-8663-423A-A09F-0F0BD0DFE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5EDCD-1A33-49DC-BB90-B2376C4F0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18B74-64E2-40F7-81A9-5D3420BB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A3C37-5E9B-4A22-AC2D-5B84504D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6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1EC9D-FF85-49CC-90D0-CA901C6AC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8684"/>
            <a:ext cx="3064099" cy="5834087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txBody>
          <a:bodyPr/>
          <a:lstStyle>
            <a:lvl1pPr marL="115888" indent="0">
              <a:lnSpc>
                <a:spcPct val="120000"/>
              </a:lnSpc>
              <a:buNone/>
              <a:defRPr sz="3200" b="1" cap="small" baseline="0">
                <a:solidFill>
                  <a:schemeClr val="accent6">
                    <a:lumMod val="75000"/>
                  </a:schemeClr>
                </a:solidFill>
                <a:latin typeface="Castellar" panose="020A0402060406010301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>
              <a:latin typeface="Castellar" panose="020A0402060406010301" pitchFamily="18" charset="0"/>
            </a:endParaRPr>
          </a:p>
          <a:p>
            <a:pPr lvl="0"/>
            <a:r>
              <a:rPr lang="en-US">
                <a:latin typeface="Castellar" panose="020A0402060406010301" pitchFamily="18" charset="0"/>
              </a:rPr>
              <a:t>The Two Spirits of the Twinned Cosmos </a:t>
            </a:r>
          </a:p>
          <a:p>
            <a:pPr lvl="0"/>
            <a:endParaRPr lang="en-US">
              <a:latin typeface="Castellar" panose="020A0402060406010301" pitchFamily="18" charset="0"/>
            </a:endParaRPr>
          </a:p>
          <a:p>
            <a:pPr lvl="0"/>
            <a:r>
              <a:rPr lang="en-US">
                <a:latin typeface="Castellar" panose="020A0402060406010301" pitchFamily="18" charset="0"/>
              </a:rPr>
              <a:t>Barbara Alice Mann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7D752-E54B-41B8-9D0D-B6D14459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8.14.21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5D577-A237-4C7F-BE0F-C50B3FD5C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298684"/>
            <a:ext cx="7790323" cy="5834087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59376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F4903-0248-4675-8034-993CB145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1B30D-86D5-4C8F-A5D3-30DB08B5B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E87A4-710A-4F3A-84FA-306E9FAE1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E2983-28E3-44B4-9135-8FE6B780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29371-162C-401A-8C3E-DCEB6787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5E15F-F3C9-4619-BCCF-19ADB3C4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7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152E-FF4C-48A3-B24D-D7872A7E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lnSpc>
                <a:spcPct val="120000"/>
              </a:lnSpc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86BFE-E6D8-4220-8502-C3E365566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DFFD5-C321-4030-B134-9801CEA4F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515938" indent="-515938">
              <a:buFont typeface="Wingdings" panose="05000000000000000000" pitchFamily="2" charset="2"/>
              <a:buChar char="v"/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 marL="685800" indent="-169863">
              <a:buFont typeface="Wingdings" panose="05000000000000000000" pitchFamily="2" charset="2"/>
              <a:buChar char="v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262063" indent="-398463">
              <a:buFont typeface="Wingdings" panose="05000000000000000000" pitchFamily="2" charset="2"/>
              <a:buChar char="v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v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v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66BEC-82D7-4B0E-9FD0-9B2B5CF37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1E58D-C95A-46F9-8A40-9987544DA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463550" indent="-463550">
              <a:buFont typeface="Wingdings" panose="05000000000000000000" pitchFamily="2" charset="2"/>
              <a:buChar char="v"/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 marL="798513" indent="-334963">
              <a:buFont typeface="Wingdings" panose="05000000000000000000" pitchFamily="2" charset="2"/>
              <a:buChar char="v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262063" indent="-347663">
              <a:buFont typeface="Wingdings" panose="05000000000000000000" pitchFamily="2" charset="2"/>
              <a:buChar char="v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712913" indent="-341313">
              <a:buFont typeface="Wingdings" panose="05000000000000000000" pitchFamily="2" charset="2"/>
              <a:buChar char="v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C6A3CC-C479-4E36-BC14-4ED6A98E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689B7-36D0-4392-AE53-1E4CFCB3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3CAE13-472D-4317-B436-BB8A5D8F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7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AF29-7C25-47A3-9451-BCDDF1FBE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E5BC3-92EF-42CA-9055-B3F55E3A7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5726B-DF44-4897-8671-628CBE0F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56669-D549-4DDA-858B-216401D04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7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ABC3B2-031F-4F0A-ABE0-B6F9F3F5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D5E461-EFFE-47F7-BDFB-750636FC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C882D-C93F-46B8-A615-DBD51AEF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12B2-F8F0-4189-95B8-D55951E8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20000"/>
              </a:lnSpc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6DC8F-5D2A-43C0-AB85-886931259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7CCDB-17F3-4F4F-A658-C9D02570B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36CFA-0BF2-4BFC-8095-A758F4C0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FD7B2-6B1F-4E67-B007-B64281ACE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146D0-94D7-4253-807D-4AD911D9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9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C84B-808F-4662-8101-DD9446DA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20000"/>
              </a:lnSpc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93237-348C-4F8C-BAC5-E86CC8DDF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B41CE-0B69-452B-8549-17B73B837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04482-C3CF-4325-B90A-E8B75A020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68B8B-A126-40A0-873E-8428A35B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A27C5-6D26-4297-B4C7-5F5706FD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81DBD-7AF7-4FE9-A2A0-B0D23D4C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A515A-DA3D-4AEF-AB03-C917ECCE2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96CE0-EF29-41E7-AB9D-1E378DBE9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B8E7C-A634-4138-AD58-D63FB012897F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215DA-ECAD-4522-BC0B-C57C446ED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0D1D6-5632-4823-8DBC-4BC4D0A8E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EB0E9-5C79-480E-8E0E-2ECD1DFC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1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Castellar" panose="020A0402060406010301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accent4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079A82-4559-4B78-A8B0-C366CC2CD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336" y="298684"/>
            <a:ext cx="3580326" cy="5834087"/>
          </a:xfrm>
        </p:spPr>
        <p:txBody>
          <a:bodyPr>
            <a:normAutofit/>
          </a:bodyPr>
          <a:lstStyle/>
          <a:p>
            <a:r>
              <a:rPr lang="en-US"/>
              <a:t>Two Spirits:</a:t>
            </a:r>
          </a:p>
          <a:p>
            <a:r>
              <a:rPr lang="en-US"/>
              <a:t>Fractals of the Twinned Cosmos</a:t>
            </a:r>
          </a:p>
          <a:p>
            <a:endParaRPr lang="en-US"/>
          </a:p>
          <a:p>
            <a:endParaRPr lang="en-US"/>
          </a:p>
          <a:p>
            <a:r>
              <a:rPr lang="en-US" sz="2300"/>
              <a:t>Barbara Alice Mann</a:t>
            </a:r>
          </a:p>
          <a:p>
            <a:endParaRPr lang="en-US" sz="2600"/>
          </a:p>
          <a:p>
            <a:r>
              <a:rPr lang="en-US" sz="2200"/>
              <a:t>August 14, 2021</a:t>
            </a:r>
          </a:p>
        </p:txBody>
      </p:sp>
    </p:spTree>
    <p:extLst>
      <p:ext uri="{BB962C8B-B14F-4D97-AF65-F5344CB8AC3E}">
        <p14:creationId xmlns:p14="http://schemas.microsoft.com/office/powerpoint/2010/main" val="2322835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80CD49-B8E1-48AD-BE6A-6BC91176B7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9677" b="967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31B24-09C1-4AE5-A58A-DA5C885D1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837907"/>
            <a:ext cx="5295735" cy="2199506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sz="2400">
                <a:solidFill>
                  <a:schemeClr val="accent4">
                    <a:lumMod val="50000"/>
                  </a:schemeClr>
                </a:solidFill>
              </a:rPr>
              <a:t>Two Clan Halves (Timucuan)</a:t>
            </a:r>
          </a:p>
          <a:p>
            <a:pPr marL="566738" indent="-334963">
              <a:buFont typeface="Wingdings" panose="05000000000000000000" pitchFamily="2" charset="2"/>
              <a:buChar char="v"/>
            </a:pPr>
            <a:r>
              <a:rPr lang="en-US" sz="2400" b="0">
                <a:solidFill>
                  <a:schemeClr val="bg2">
                    <a:lumMod val="10000"/>
                  </a:schemeClr>
                </a:solidFill>
              </a:rPr>
              <a:t>Red (Blood)</a:t>
            </a:r>
          </a:p>
          <a:p>
            <a:pPr marL="566738" indent="-334963">
              <a:buFont typeface="Wingdings" panose="05000000000000000000" pitchFamily="2" charset="2"/>
              <a:buChar char="v"/>
            </a:pPr>
            <a:r>
              <a:rPr lang="en-US" sz="2400" b="0">
                <a:solidFill>
                  <a:schemeClr val="bg2">
                    <a:lumMod val="10000"/>
                  </a:schemeClr>
                </a:solidFill>
              </a:rPr>
              <a:t>White (Breath)</a:t>
            </a:r>
          </a:p>
          <a:p>
            <a:r>
              <a:rPr lang="en-US" sz="2400">
                <a:solidFill>
                  <a:schemeClr val="accent4">
                    <a:lumMod val="50000"/>
                  </a:schemeClr>
                </a:solidFill>
              </a:rPr>
              <a:t>Each Dancer </a:t>
            </a:r>
          </a:p>
          <a:p>
            <a:pPr marL="571500" lvl="1" indent="-342900"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</a:rPr>
              <a:t>Her Footsteps =</a:t>
            </a:r>
          </a:p>
          <a:p>
            <a:pPr marL="1028700" lvl="2" indent="-342900">
              <a:buFont typeface="Wingdings" panose="05000000000000000000" pitchFamily="2" charset="2"/>
              <a:buChar char="v"/>
            </a:pPr>
            <a:r>
              <a:rPr lang="en-US" sz="2200">
                <a:solidFill>
                  <a:schemeClr val="bg2">
                    <a:lumMod val="10000"/>
                  </a:schemeClr>
                </a:solidFill>
              </a:rPr>
              <a:t>Footsteps of Woman before Her</a:t>
            </a:r>
          </a:p>
          <a:p>
            <a:pPr marL="1028700" lvl="2" indent="-342900">
              <a:buFont typeface="Wingdings" panose="05000000000000000000" pitchFamily="2" charset="2"/>
              <a:buChar char="v"/>
            </a:pPr>
            <a:r>
              <a:rPr lang="en-US" sz="2200">
                <a:solidFill>
                  <a:schemeClr val="bg2">
                    <a:lumMod val="10000"/>
                  </a:schemeClr>
                </a:solidFill>
              </a:rPr>
              <a:t>Footsteps of Woman after Her</a:t>
            </a:r>
            <a:endParaRPr lang="en-US" sz="22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CC746-AB22-418E-959F-B2E5D11D9113}"/>
              </a:ext>
            </a:extLst>
          </p:cNvPr>
          <p:cNvSpPr txBox="1"/>
          <p:nvPr/>
        </p:nvSpPr>
        <p:spPr>
          <a:xfrm>
            <a:off x="128788" y="48799"/>
            <a:ext cx="3439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Timucuan Dancers, Florida</a:t>
            </a:r>
          </a:p>
          <a:p>
            <a:r>
              <a:rPr lang="en-US"/>
              <a:t>Engraving by Theodor de Bry, 1591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7DE31-84D2-435F-A369-B67C68B26DA7}"/>
              </a:ext>
            </a:extLst>
          </p:cNvPr>
          <p:cNvSpPr txBox="1"/>
          <p:nvPr/>
        </p:nvSpPr>
        <p:spPr>
          <a:xfrm>
            <a:off x="525516" y="2545669"/>
            <a:ext cx="5011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Halves as Collaboratives</a:t>
            </a:r>
          </a:p>
        </p:txBody>
      </p:sp>
    </p:spTree>
    <p:extLst>
      <p:ext uri="{BB962C8B-B14F-4D97-AF65-F5344CB8AC3E}">
        <p14:creationId xmlns:p14="http://schemas.microsoft.com/office/powerpoint/2010/main" val="2155214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C11B7-300B-4D8B-A6C7-AAFE544D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919" y="296330"/>
            <a:ext cx="4414848" cy="17162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>
                <a:solidFill>
                  <a:schemeClr val="accent6"/>
                </a:solidFill>
              </a:rPr>
              <a:t>Iconography of</a:t>
            </a:r>
            <a:br>
              <a:rPr lang="en-US" sz="3600">
                <a:solidFill>
                  <a:schemeClr val="accent6"/>
                </a:solidFill>
              </a:rPr>
            </a:br>
            <a:r>
              <a:rPr lang="en-US" sz="3600">
                <a:solidFill>
                  <a:schemeClr val="accent6"/>
                </a:solidFill>
              </a:rPr>
              <a:t>Twinned Cosmos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BDD99B1B-3A2A-4C0F-864F-4E65205174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54" r="-2" b="-2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E61D949-C29F-4FC7-8FE7-FC3E6B55D652}"/>
              </a:ext>
            </a:extLst>
          </p:cNvPr>
          <p:cNvSpPr/>
          <p:nvPr/>
        </p:nvSpPr>
        <p:spPr>
          <a:xfrm>
            <a:off x="6926601" y="2308915"/>
            <a:ext cx="1262747" cy="120716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8FC4E3-0D57-4733-9AEC-64A208C1F5CB}"/>
              </a:ext>
            </a:extLst>
          </p:cNvPr>
          <p:cNvSpPr/>
          <p:nvPr/>
        </p:nvSpPr>
        <p:spPr>
          <a:xfrm>
            <a:off x="6926601" y="4864259"/>
            <a:ext cx="1336395" cy="122757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</a:t>
            </a: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CF485FC-A5B1-4AF9-A2A4-17F37AEBC9C7}"/>
              </a:ext>
            </a:extLst>
          </p:cNvPr>
          <p:cNvSpPr/>
          <p:nvPr/>
        </p:nvSpPr>
        <p:spPr>
          <a:xfrm rot="5400000">
            <a:off x="7054554" y="3707735"/>
            <a:ext cx="1113406" cy="936479"/>
          </a:xfrm>
          <a:prstGeom prst="mathMin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0149BC07-0DD8-4EEA-9F99-EA404204BD6C}"/>
              </a:ext>
            </a:extLst>
          </p:cNvPr>
          <p:cNvSpPr/>
          <p:nvPr/>
        </p:nvSpPr>
        <p:spPr>
          <a:xfrm>
            <a:off x="8797785" y="4577553"/>
            <a:ext cx="1929330" cy="1514284"/>
          </a:xfrm>
          <a:prstGeom prst="blockArc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45B604DC-C18D-49E9-B00E-3180CB4A2D7A}"/>
              </a:ext>
            </a:extLst>
          </p:cNvPr>
          <p:cNvSpPr/>
          <p:nvPr/>
        </p:nvSpPr>
        <p:spPr>
          <a:xfrm>
            <a:off x="9252643" y="5360303"/>
            <a:ext cx="1019614" cy="1034054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13455394-1C4C-4139-993C-C7C51164A84D}"/>
              </a:ext>
            </a:extLst>
          </p:cNvPr>
          <p:cNvSpPr/>
          <p:nvPr/>
        </p:nvSpPr>
        <p:spPr>
          <a:xfrm>
            <a:off x="8708054" y="2170555"/>
            <a:ext cx="2024984" cy="1968083"/>
          </a:xfrm>
          <a:prstGeom prst="don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347C22-EDB1-4288-BFC3-D54CCECBD373}"/>
              </a:ext>
            </a:extLst>
          </p:cNvPr>
          <p:cNvSpPr txBox="1"/>
          <p:nvPr/>
        </p:nvSpPr>
        <p:spPr>
          <a:xfrm>
            <a:off x="9340585" y="229955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99C179-3DFF-4EB0-948C-EDFDB64DA4CA}"/>
              </a:ext>
            </a:extLst>
          </p:cNvPr>
          <p:cNvSpPr txBox="1"/>
          <p:nvPr/>
        </p:nvSpPr>
        <p:spPr>
          <a:xfrm>
            <a:off x="9330061" y="4605457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C6E51C-3387-4489-B0EB-D88319188163}"/>
              </a:ext>
            </a:extLst>
          </p:cNvPr>
          <p:cNvSpPr/>
          <p:nvPr/>
        </p:nvSpPr>
        <p:spPr>
          <a:xfrm>
            <a:off x="9415116" y="2891533"/>
            <a:ext cx="631065" cy="5471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0E897A-42AE-46B3-ADB6-8ECA6EE67D15}"/>
              </a:ext>
            </a:extLst>
          </p:cNvPr>
          <p:cNvSpPr txBox="1"/>
          <p:nvPr/>
        </p:nvSpPr>
        <p:spPr>
          <a:xfrm>
            <a:off x="9366606" y="2997209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AD1EEA-6289-435E-BCC7-6BE7C9314422}"/>
              </a:ext>
            </a:extLst>
          </p:cNvPr>
          <p:cNvSpPr txBox="1"/>
          <p:nvPr/>
        </p:nvSpPr>
        <p:spPr>
          <a:xfrm>
            <a:off x="9398408" y="5351735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24FF48-5C9C-40D9-AD3F-B5D32485CD48}"/>
              </a:ext>
            </a:extLst>
          </p:cNvPr>
          <p:cNvSpPr txBox="1"/>
          <p:nvPr/>
        </p:nvSpPr>
        <p:spPr>
          <a:xfrm>
            <a:off x="9411006" y="2661528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Name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E27FA9-D0EF-4F20-8559-CA8EA4B60DD4}"/>
              </a:ext>
            </a:extLst>
          </p:cNvPr>
          <p:cNvSpPr txBox="1"/>
          <p:nvPr/>
        </p:nvSpPr>
        <p:spPr>
          <a:xfrm>
            <a:off x="9440496" y="5036653"/>
            <a:ext cx="643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Name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7CA9B3-20EE-4A29-B0EF-212555C318DA}"/>
              </a:ext>
            </a:extLst>
          </p:cNvPr>
          <p:cNvSpPr txBox="1"/>
          <p:nvPr/>
        </p:nvSpPr>
        <p:spPr>
          <a:xfrm>
            <a:off x="948846" y="-34911"/>
            <a:ext cx="388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 Township, Pike County, Ohio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068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80C5D-30B8-4F13-ACD1-569C4B8D8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89396"/>
            <a:ext cx="10109660" cy="930447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j-ea"/>
                <a:cs typeface="+mj-cs"/>
              </a:rPr>
              <a:t>Iconographyof the Twinned Cosmos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4F9767-510C-4782-9E15-0E1D86C52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7" y="1818357"/>
            <a:ext cx="4382735" cy="3916743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89E739-55D5-4FB9-854E-95C21E0A48C2}"/>
              </a:ext>
            </a:extLst>
          </p:cNvPr>
          <p:cNvSpPr txBox="1"/>
          <p:nvPr/>
        </p:nvSpPr>
        <p:spPr>
          <a:xfrm>
            <a:off x="808350" y="5995113"/>
            <a:ext cx="455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Portsmouth Group in Kentucky, Across </a:t>
            </a:r>
          </a:p>
          <a:p>
            <a:r>
              <a:rPr 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from Portsmouth, Ohio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363F4-F77E-45C0-A93C-8EB5E4534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636" y="1818356"/>
            <a:ext cx="4730811" cy="3916743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B0DD44-C050-4D54-ABB3-EBD14BA735E2}"/>
              </a:ext>
            </a:extLst>
          </p:cNvPr>
          <p:cNvSpPr txBox="1"/>
          <p:nvPr/>
        </p:nvSpPr>
        <p:spPr>
          <a:xfrm>
            <a:off x="6218636" y="6133612"/>
            <a:ext cx="4730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Tenochtitlán, 1524 Map by Hernán Cortés</a:t>
            </a:r>
          </a:p>
        </p:txBody>
      </p:sp>
    </p:spTree>
    <p:extLst>
      <p:ext uri="{BB962C8B-B14F-4D97-AF65-F5344CB8AC3E}">
        <p14:creationId xmlns:p14="http://schemas.microsoft.com/office/powerpoint/2010/main" val="264623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8EC8D-86AB-4D35-8808-D8574F36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j-ea"/>
                <a:cs typeface="+mj-cs"/>
              </a:rPr>
              <a:t>Iconographyof the Twinned Cosmos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683E7D-DF1C-4B7A-A56B-6DF5854B6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7338" y="379104"/>
            <a:ext cx="3932236" cy="60997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BAF99-ED6F-49A0-AA56-0D94D783A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  <a:p>
            <a:r>
              <a:rPr lang="en-US"/>
              <a:t>Repeating Patterns</a:t>
            </a:r>
          </a:p>
          <a:p>
            <a:endParaRPr lang="en-US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/>
                </a:solidFill>
              </a:rPr>
              <a:t>Blood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/>
                </a:solidFill>
              </a:rPr>
              <a:t>Breath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/>
                </a:solidFill>
              </a:rPr>
              <a:t>(Name)</a:t>
            </a:r>
          </a:p>
          <a:p>
            <a:endParaRPr lang="en-US"/>
          </a:p>
          <a:p>
            <a:r>
              <a:rPr lang="en-US"/>
              <a:t>So. . . Must Apply to All Existence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A4663-92CF-42F0-9F92-35D1C5B13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480" y="3151457"/>
            <a:ext cx="2249619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38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47A84-F25E-4F59-A155-420EBB74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Fractals Must Apply to </a:t>
            </a:r>
            <a:br>
              <a:rPr lang="en-US"/>
            </a:br>
            <a:r>
              <a:rPr lang="en-US"/>
              <a:t>People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9193A-161A-4451-B5A2-18E4FB5CA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  <a:p>
            <a:r>
              <a:rPr lang="en-US" sz="3200"/>
              <a:t>Indwelling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/>
              <a:t>EACH Person Has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accent3">
                    <a:lumMod val="50000"/>
                  </a:schemeClr>
                </a:solidFill>
              </a:rPr>
              <a:t>Spirit of Blood (from Mother)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accent3">
                    <a:lumMod val="50000"/>
                  </a:schemeClr>
                </a:solidFill>
              </a:rPr>
              <a:t>Spirit of Breath (from Father)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/>
              <a:t>Plus the “Name”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0671-E546-4AC3-8078-900BA40C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666"/>
          <a:stretch/>
        </p:blipFill>
        <p:spPr>
          <a:xfrm>
            <a:off x="5396047" y="228600"/>
            <a:ext cx="621660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69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8E1F-1EBB-4A36-9BC6-DB560624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Some Nations </a:t>
            </a:r>
            <a:br>
              <a:rPr lang="en-US"/>
            </a:br>
            <a:r>
              <a:rPr lang="en-US"/>
              <a:t>Fractal Out the Halves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3109A-4662-4969-8387-48BD89672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Multiple Spirits in Each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492D3-67DB-4207-9E42-9DF1BE5D6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7593"/>
            <a:ext cx="5157787" cy="33820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Lakota Have</a:t>
            </a:r>
          </a:p>
          <a:p>
            <a:r>
              <a:rPr lang="en-US"/>
              <a:t>Two of Breath</a:t>
            </a:r>
          </a:p>
          <a:p>
            <a:r>
              <a:rPr lang="en-US"/>
              <a:t>Two of Blood</a:t>
            </a:r>
          </a:p>
          <a:p>
            <a:r>
              <a:rPr lang="en-US"/>
              <a:t>(Think Four Directions)</a:t>
            </a:r>
          </a:p>
          <a:p>
            <a:r>
              <a:rPr lang="en-US"/>
              <a:t>(Plus One of Name)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But Wait—</a:t>
            </a:r>
          </a:p>
          <a:p>
            <a:r>
              <a:rPr lang="en-US"/>
              <a:t>Four Mothers (Blood, Serpents)</a:t>
            </a:r>
          </a:p>
          <a:p>
            <a:r>
              <a:rPr lang="en-US"/>
              <a:t>Four Winds (Breath, Air)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C174BC-701F-4B18-B365-2EC0503C7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04976" y="1681163"/>
            <a:ext cx="4450411" cy="823912"/>
          </a:xfrm>
        </p:spPr>
        <p:txBody>
          <a:bodyPr/>
          <a:lstStyle/>
          <a:p>
            <a:r>
              <a:rPr lang="en-US"/>
              <a:t>An Infinity of Fractals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6B2BBC8-FF4C-4D3B-B050-4BF2984A121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04976" y="2646163"/>
            <a:ext cx="3881211" cy="384671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46611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C7021-361F-4E5A-9139-FDBC41B4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01" y="365125"/>
            <a:ext cx="10740981" cy="1325563"/>
          </a:xfrm>
        </p:spPr>
        <p:txBody>
          <a:bodyPr>
            <a:normAutofit fontScale="90000"/>
          </a:bodyPr>
          <a:lstStyle/>
          <a:p>
            <a:r>
              <a:rPr lang="en-US"/>
              <a:t>Fractaled halves Account</a:t>
            </a:r>
            <a:br>
              <a:rPr lang="en-US"/>
            </a:br>
            <a:r>
              <a:rPr lang="en-US"/>
              <a:t>for Missionary Histeria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C1F4B-0899-45F8-9A1B-C6D8645D8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701" y="1681163"/>
            <a:ext cx="5502499" cy="662792"/>
          </a:xfrm>
        </p:spPr>
        <p:txBody>
          <a:bodyPr/>
          <a:lstStyle/>
          <a:p>
            <a:r>
              <a:rPr lang="en-US"/>
              <a:t>Missionaries Separate Cosmos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FE6ACC-8C1F-487E-867F-E3DFE7C72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343232" cy="36845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Western Schema</a:t>
            </a:r>
          </a:p>
          <a:p>
            <a:r>
              <a:rPr lang="en-US"/>
              <a:t>UP (Sky) 	            = “Good” (“God”)</a:t>
            </a:r>
          </a:p>
          <a:p>
            <a:r>
              <a:rPr lang="en-US"/>
              <a:t>DOWN (Earth) 	= “Bad” (“Devil”)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Hence</a:t>
            </a:r>
          </a:p>
          <a:p>
            <a:r>
              <a:rPr lang="en-US"/>
              <a:t>Breath 		= “God”</a:t>
            </a:r>
          </a:p>
          <a:p>
            <a:r>
              <a:rPr lang="en-US"/>
              <a:t>Blood   		= “Devil”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B2617-A590-47C5-816C-E62647BA1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6825" y="1681163"/>
            <a:ext cx="5183188" cy="662792"/>
          </a:xfrm>
        </p:spPr>
        <p:txBody>
          <a:bodyPr/>
          <a:lstStyle/>
          <a:p>
            <a:r>
              <a:rPr lang="en-US"/>
              <a:t>One Spirit per Customer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089BB7-B6FA-4929-91D4-679098ED5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1264" y="2505075"/>
            <a:ext cx="5183188" cy="114224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Multiple = “Familiar” Spirits</a:t>
            </a:r>
          </a:p>
          <a:p>
            <a:r>
              <a:rPr lang="en-US"/>
              <a:t>Blood = Women’s Sphere</a:t>
            </a:r>
          </a:p>
          <a:p>
            <a:r>
              <a:rPr lang="en-US"/>
              <a:t>Guess Who Gets to Be “Evil”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F136B-1090-4398-AF12-DE8F72765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260" y="3647315"/>
            <a:ext cx="4966952" cy="279391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944919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BF20-A110-4BB0-9732-858E184A7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375"/>
            <a:ext cx="10712561" cy="1281448"/>
          </a:xfrm>
        </p:spPr>
        <p:txBody>
          <a:bodyPr>
            <a:normAutofit/>
          </a:bodyPr>
          <a:lstStyle/>
          <a:p>
            <a:r>
              <a:rPr lang="en-US"/>
              <a:t>AnthroPologists &amp; Historians </a:t>
            </a:r>
            <a:br>
              <a:rPr lang="en-US"/>
            </a:br>
            <a:r>
              <a:rPr lang="en-US"/>
              <a:t>Followed Suit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0951F-732E-40E0-ACFC-22BDF5490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One God</a:t>
            </a:r>
          </a:p>
          <a:p>
            <a:r>
              <a:rPr lang="en-US"/>
              <a:t>One Life</a:t>
            </a:r>
          </a:p>
          <a:p>
            <a:r>
              <a:rPr lang="en-US"/>
              <a:t>One Spirit per Customer!</a:t>
            </a:r>
          </a:p>
          <a:p>
            <a:endParaRPr lang="en-US"/>
          </a:p>
          <a:p>
            <a:r>
              <a:rPr lang="en-US"/>
              <a:t>Refs to Multiple Spirits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>
                <a:solidFill>
                  <a:schemeClr val="tx1"/>
                </a:solidFill>
              </a:rPr>
              <a:t>“Informants” Must Be  “Confused”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>
                <a:solidFill>
                  <a:schemeClr val="tx1"/>
                </a:solidFill>
              </a:rPr>
              <a:t>Don’t Known Their Own Traditions!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43F9578-AAB0-4402-B2AA-EC78CEA7D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2025" y="2257936"/>
            <a:ext cx="6780324" cy="3457965"/>
          </a:xfrm>
          <a:custGeom>
            <a:avLst/>
            <a:gdLst>
              <a:gd name="connsiteX0" fmla="*/ 0 w 6780324"/>
              <a:gd name="connsiteY0" fmla="*/ 0 h 3457965"/>
              <a:gd name="connsiteX1" fmla="*/ 565027 w 6780324"/>
              <a:gd name="connsiteY1" fmla="*/ 0 h 3457965"/>
              <a:gd name="connsiteX2" fmla="*/ 994448 w 6780324"/>
              <a:gd name="connsiteY2" fmla="*/ 0 h 3457965"/>
              <a:gd name="connsiteX3" fmla="*/ 1559475 w 6780324"/>
              <a:gd name="connsiteY3" fmla="*/ 0 h 3457965"/>
              <a:gd name="connsiteX4" fmla="*/ 1988895 w 6780324"/>
              <a:gd name="connsiteY4" fmla="*/ 0 h 3457965"/>
              <a:gd name="connsiteX5" fmla="*/ 2418316 w 6780324"/>
              <a:gd name="connsiteY5" fmla="*/ 0 h 3457965"/>
              <a:gd name="connsiteX6" fmla="*/ 2779933 w 6780324"/>
              <a:gd name="connsiteY6" fmla="*/ 0 h 3457965"/>
              <a:gd name="connsiteX7" fmla="*/ 3277157 w 6780324"/>
              <a:gd name="connsiteY7" fmla="*/ 0 h 3457965"/>
              <a:gd name="connsiteX8" fmla="*/ 3977790 w 6780324"/>
              <a:gd name="connsiteY8" fmla="*/ 0 h 3457965"/>
              <a:gd name="connsiteX9" fmla="*/ 4475014 w 6780324"/>
              <a:gd name="connsiteY9" fmla="*/ 0 h 3457965"/>
              <a:gd name="connsiteX10" fmla="*/ 5040041 w 6780324"/>
              <a:gd name="connsiteY10" fmla="*/ 0 h 3457965"/>
              <a:gd name="connsiteX11" fmla="*/ 5740674 w 6780324"/>
              <a:gd name="connsiteY11" fmla="*/ 0 h 3457965"/>
              <a:gd name="connsiteX12" fmla="*/ 6780324 w 6780324"/>
              <a:gd name="connsiteY12" fmla="*/ 0 h 3457965"/>
              <a:gd name="connsiteX13" fmla="*/ 6780324 w 6780324"/>
              <a:gd name="connsiteY13" fmla="*/ 645487 h 3457965"/>
              <a:gd name="connsiteX14" fmla="*/ 6780324 w 6780324"/>
              <a:gd name="connsiteY14" fmla="*/ 1118075 h 3457965"/>
              <a:gd name="connsiteX15" fmla="*/ 6780324 w 6780324"/>
              <a:gd name="connsiteY15" fmla="*/ 1659823 h 3457965"/>
              <a:gd name="connsiteX16" fmla="*/ 6780324 w 6780324"/>
              <a:gd name="connsiteY16" fmla="*/ 2270730 h 3457965"/>
              <a:gd name="connsiteX17" fmla="*/ 6780324 w 6780324"/>
              <a:gd name="connsiteY17" fmla="*/ 2777899 h 3457965"/>
              <a:gd name="connsiteX18" fmla="*/ 6780324 w 6780324"/>
              <a:gd name="connsiteY18" fmla="*/ 3457965 h 3457965"/>
              <a:gd name="connsiteX19" fmla="*/ 6215297 w 6780324"/>
              <a:gd name="connsiteY19" fmla="*/ 3457965 h 3457965"/>
              <a:gd name="connsiteX20" fmla="*/ 5514664 w 6780324"/>
              <a:gd name="connsiteY20" fmla="*/ 3457965 h 3457965"/>
              <a:gd name="connsiteX21" fmla="*/ 5017440 w 6780324"/>
              <a:gd name="connsiteY21" fmla="*/ 3457965 h 3457965"/>
              <a:gd name="connsiteX22" fmla="*/ 4520216 w 6780324"/>
              <a:gd name="connsiteY22" fmla="*/ 3457965 h 3457965"/>
              <a:gd name="connsiteX23" fmla="*/ 4022992 w 6780324"/>
              <a:gd name="connsiteY23" fmla="*/ 3457965 h 3457965"/>
              <a:gd name="connsiteX24" fmla="*/ 3525768 w 6780324"/>
              <a:gd name="connsiteY24" fmla="*/ 3457965 h 3457965"/>
              <a:gd name="connsiteX25" fmla="*/ 2892938 w 6780324"/>
              <a:gd name="connsiteY25" fmla="*/ 3457965 h 3457965"/>
              <a:gd name="connsiteX26" fmla="*/ 2531321 w 6780324"/>
              <a:gd name="connsiteY26" fmla="*/ 3457965 h 3457965"/>
              <a:gd name="connsiteX27" fmla="*/ 2101900 w 6780324"/>
              <a:gd name="connsiteY27" fmla="*/ 3457965 h 3457965"/>
              <a:gd name="connsiteX28" fmla="*/ 1401267 w 6780324"/>
              <a:gd name="connsiteY28" fmla="*/ 3457965 h 3457965"/>
              <a:gd name="connsiteX29" fmla="*/ 700633 w 6780324"/>
              <a:gd name="connsiteY29" fmla="*/ 3457965 h 3457965"/>
              <a:gd name="connsiteX30" fmla="*/ 0 w 6780324"/>
              <a:gd name="connsiteY30" fmla="*/ 3457965 h 3457965"/>
              <a:gd name="connsiteX31" fmla="*/ 0 w 6780324"/>
              <a:gd name="connsiteY31" fmla="*/ 2881638 h 3457965"/>
              <a:gd name="connsiteX32" fmla="*/ 0 w 6780324"/>
              <a:gd name="connsiteY32" fmla="*/ 2409049 h 3457965"/>
              <a:gd name="connsiteX33" fmla="*/ 0 w 6780324"/>
              <a:gd name="connsiteY33" fmla="*/ 1867301 h 3457965"/>
              <a:gd name="connsiteX34" fmla="*/ 0 w 6780324"/>
              <a:gd name="connsiteY34" fmla="*/ 1325553 h 3457965"/>
              <a:gd name="connsiteX35" fmla="*/ 0 w 6780324"/>
              <a:gd name="connsiteY35" fmla="*/ 714646 h 3457965"/>
              <a:gd name="connsiteX36" fmla="*/ 0 w 6780324"/>
              <a:gd name="connsiteY36" fmla="*/ 0 h 345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780324" h="3457965" fill="none" extrusionOk="0">
                <a:moveTo>
                  <a:pt x="0" y="0"/>
                </a:moveTo>
                <a:cubicBezTo>
                  <a:pt x="277662" y="-9253"/>
                  <a:pt x="337421" y="48917"/>
                  <a:pt x="565027" y="0"/>
                </a:cubicBezTo>
                <a:cubicBezTo>
                  <a:pt x="792633" y="-48917"/>
                  <a:pt x="833186" y="6312"/>
                  <a:pt x="994448" y="0"/>
                </a:cubicBezTo>
                <a:cubicBezTo>
                  <a:pt x="1155710" y="-6312"/>
                  <a:pt x="1427292" y="66074"/>
                  <a:pt x="1559475" y="0"/>
                </a:cubicBezTo>
                <a:cubicBezTo>
                  <a:pt x="1691658" y="-66074"/>
                  <a:pt x="1808031" y="50152"/>
                  <a:pt x="1988895" y="0"/>
                </a:cubicBezTo>
                <a:cubicBezTo>
                  <a:pt x="2169759" y="-50152"/>
                  <a:pt x="2223990" y="635"/>
                  <a:pt x="2418316" y="0"/>
                </a:cubicBezTo>
                <a:cubicBezTo>
                  <a:pt x="2612642" y="-635"/>
                  <a:pt x="2644191" y="41026"/>
                  <a:pt x="2779933" y="0"/>
                </a:cubicBezTo>
                <a:cubicBezTo>
                  <a:pt x="2915675" y="-41026"/>
                  <a:pt x="3114040" y="4320"/>
                  <a:pt x="3277157" y="0"/>
                </a:cubicBezTo>
                <a:cubicBezTo>
                  <a:pt x="3440274" y="-4320"/>
                  <a:pt x="3814270" y="44256"/>
                  <a:pt x="3977790" y="0"/>
                </a:cubicBezTo>
                <a:cubicBezTo>
                  <a:pt x="4141310" y="-44256"/>
                  <a:pt x="4282246" y="27721"/>
                  <a:pt x="4475014" y="0"/>
                </a:cubicBezTo>
                <a:cubicBezTo>
                  <a:pt x="4667782" y="-27721"/>
                  <a:pt x="4880318" y="29082"/>
                  <a:pt x="5040041" y="0"/>
                </a:cubicBezTo>
                <a:cubicBezTo>
                  <a:pt x="5199764" y="-29082"/>
                  <a:pt x="5452285" y="3559"/>
                  <a:pt x="5740674" y="0"/>
                </a:cubicBezTo>
                <a:cubicBezTo>
                  <a:pt x="6029063" y="-3559"/>
                  <a:pt x="6424397" y="5938"/>
                  <a:pt x="6780324" y="0"/>
                </a:cubicBezTo>
                <a:cubicBezTo>
                  <a:pt x="6826910" y="275270"/>
                  <a:pt x="6729817" y="410391"/>
                  <a:pt x="6780324" y="645487"/>
                </a:cubicBezTo>
                <a:cubicBezTo>
                  <a:pt x="6830831" y="880583"/>
                  <a:pt x="6764883" y="933979"/>
                  <a:pt x="6780324" y="1118075"/>
                </a:cubicBezTo>
                <a:cubicBezTo>
                  <a:pt x="6795765" y="1302171"/>
                  <a:pt x="6778648" y="1517770"/>
                  <a:pt x="6780324" y="1659823"/>
                </a:cubicBezTo>
                <a:cubicBezTo>
                  <a:pt x="6782000" y="1801876"/>
                  <a:pt x="6757124" y="2147036"/>
                  <a:pt x="6780324" y="2270730"/>
                </a:cubicBezTo>
                <a:cubicBezTo>
                  <a:pt x="6803524" y="2394424"/>
                  <a:pt x="6771243" y="2608771"/>
                  <a:pt x="6780324" y="2777899"/>
                </a:cubicBezTo>
                <a:cubicBezTo>
                  <a:pt x="6789405" y="2947027"/>
                  <a:pt x="6738326" y="3266695"/>
                  <a:pt x="6780324" y="3457965"/>
                </a:cubicBezTo>
                <a:cubicBezTo>
                  <a:pt x="6662762" y="3489054"/>
                  <a:pt x="6423904" y="3405321"/>
                  <a:pt x="6215297" y="3457965"/>
                </a:cubicBezTo>
                <a:cubicBezTo>
                  <a:pt x="6006690" y="3510609"/>
                  <a:pt x="5700388" y="3434030"/>
                  <a:pt x="5514664" y="3457965"/>
                </a:cubicBezTo>
                <a:cubicBezTo>
                  <a:pt x="5328940" y="3481900"/>
                  <a:pt x="5170821" y="3433592"/>
                  <a:pt x="5017440" y="3457965"/>
                </a:cubicBezTo>
                <a:cubicBezTo>
                  <a:pt x="4864059" y="3482338"/>
                  <a:pt x="4750711" y="3456606"/>
                  <a:pt x="4520216" y="3457965"/>
                </a:cubicBezTo>
                <a:cubicBezTo>
                  <a:pt x="4289721" y="3459324"/>
                  <a:pt x="4221156" y="3416519"/>
                  <a:pt x="4022992" y="3457965"/>
                </a:cubicBezTo>
                <a:cubicBezTo>
                  <a:pt x="3824828" y="3499411"/>
                  <a:pt x="3699100" y="3436629"/>
                  <a:pt x="3525768" y="3457965"/>
                </a:cubicBezTo>
                <a:cubicBezTo>
                  <a:pt x="3352436" y="3479301"/>
                  <a:pt x="3088004" y="3438430"/>
                  <a:pt x="2892938" y="3457965"/>
                </a:cubicBezTo>
                <a:cubicBezTo>
                  <a:pt x="2697872" y="3477500"/>
                  <a:pt x="2651020" y="3456095"/>
                  <a:pt x="2531321" y="3457965"/>
                </a:cubicBezTo>
                <a:cubicBezTo>
                  <a:pt x="2411622" y="3459835"/>
                  <a:pt x="2191577" y="3419713"/>
                  <a:pt x="2101900" y="3457965"/>
                </a:cubicBezTo>
                <a:cubicBezTo>
                  <a:pt x="2012223" y="3496217"/>
                  <a:pt x="1689858" y="3418707"/>
                  <a:pt x="1401267" y="3457965"/>
                </a:cubicBezTo>
                <a:cubicBezTo>
                  <a:pt x="1112676" y="3497223"/>
                  <a:pt x="896090" y="3386743"/>
                  <a:pt x="700633" y="3457965"/>
                </a:cubicBezTo>
                <a:cubicBezTo>
                  <a:pt x="505176" y="3529187"/>
                  <a:pt x="321977" y="3455554"/>
                  <a:pt x="0" y="3457965"/>
                </a:cubicBezTo>
                <a:cubicBezTo>
                  <a:pt x="-56197" y="3268189"/>
                  <a:pt x="49889" y="3042497"/>
                  <a:pt x="0" y="2881638"/>
                </a:cubicBezTo>
                <a:cubicBezTo>
                  <a:pt x="-49889" y="2720779"/>
                  <a:pt x="40690" y="2507465"/>
                  <a:pt x="0" y="2409049"/>
                </a:cubicBezTo>
                <a:cubicBezTo>
                  <a:pt x="-40690" y="2310633"/>
                  <a:pt x="6850" y="2135535"/>
                  <a:pt x="0" y="1867301"/>
                </a:cubicBezTo>
                <a:cubicBezTo>
                  <a:pt x="-6850" y="1599067"/>
                  <a:pt x="2146" y="1568955"/>
                  <a:pt x="0" y="1325553"/>
                </a:cubicBezTo>
                <a:cubicBezTo>
                  <a:pt x="-2146" y="1082151"/>
                  <a:pt x="9026" y="990431"/>
                  <a:pt x="0" y="714646"/>
                </a:cubicBezTo>
                <a:cubicBezTo>
                  <a:pt x="-9026" y="438861"/>
                  <a:pt x="2928" y="312340"/>
                  <a:pt x="0" y="0"/>
                </a:cubicBezTo>
                <a:close/>
              </a:path>
              <a:path w="6780324" h="3457965" stroke="0" extrusionOk="0">
                <a:moveTo>
                  <a:pt x="0" y="0"/>
                </a:moveTo>
                <a:cubicBezTo>
                  <a:pt x="113359" y="-3401"/>
                  <a:pt x="244244" y="14785"/>
                  <a:pt x="361617" y="0"/>
                </a:cubicBezTo>
                <a:cubicBezTo>
                  <a:pt x="478990" y="-14785"/>
                  <a:pt x="685893" y="37577"/>
                  <a:pt x="791038" y="0"/>
                </a:cubicBezTo>
                <a:cubicBezTo>
                  <a:pt x="896183" y="-37577"/>
                  <a:pt x="1008096" y="22740"/>
                  <a:pt x="1220458" y="0"/>
                </a:cubicBezTo>
                <a:cubicBezTo>
                  <a:pt x="1432820" y="-22740"/>
                  <a:pt x="1560826" y="30294"/>
                  <a:pt x="1785485" y="0"/>
                </a:cubicBezTo>
                <a:cubicBezTo>
                  <a:pt x="2010144" y="-30294"/>
                  <a:pt x="2125335" y="45530"/>
                  <a:pt x="2214906" y="0"/>
                </a:cubicBezTo>
                <a:cubicBezTo>
                  <a:pt x="2304477" y="-45530"/>
                  <a:pt x="2461454" y="6288"/>
                  <a:pt x="2576523" y="0"/>
                </a:cubicBezTo>
                <a:cubicBezTo>
                  <a:pt x="2691592" y="-6288"/>
                  <a:pt x="3047281" y="78979"/>
                  <a:pt x="3277157" y="0"/>
                </a:cubicBezTo>
                <a:cubicBezTo>
                  <a:pt x="3507033" y="-78979"/>
                  <a:pt x="3644104" y="27138"/>
                  <a:pt x="3842184" y="0"/>
                </a:cubicBezTo>
                <a:cubicBezTo>
                  <a:pt x="4040264" y="-27138"/>
                  <a:pt x="4162561" y="63943"/>
                  <a:pt x="4407211" y="0"/>
                </a:cubicBezTo>
                <a:cubicBezTo>
                  <a:pt x="4651861" y="-63943"/>
                  <a:pt x="4638299" y="36951"/>
                  <a:pt x="4768828" y="0"/>
                </a:cubicBezTo>
                <a:cubicBezTo>
                  <a:pt x="4899357" y="-36951"/>
                  <a:pt x="4952951" y="35932"/>
                  <a:pt x="5130445" y="0"/>
                </a:cubicBezTo>
                <a:cubicBezTo>
                  <a:pt x="5307939" y="-35932"/>
                  <a:pt x="5447935" y="31966"/>
                  <a:pt x="5559866" y="0"/>
                </a:cubicBezTo>
                <a:cubicBezTo>
                  <a:pt x="5671797" y="-31966"/>
                  <a:pt x="6071461" y="2229"/>
                  <a:pt x="6260499" y="0"/>
                </a:cubicBezTo>
                <a:cubicBezTo>
                  <a:pt x="6449537" y="-2229"/>
                  <a:pt x="6654118" y="32583"/>
                  <a:pt x="6780324" y="0"/>
                </a:cubicBezTo>
                <a:cubicBezTo>
                  <a:pt x="6837877" y="162021"/>
                  <a:pt x="6739794" y="340845"/>
                  <a:pt x="6780324" y="507168"/>
                </a:cubicBezTo>
                <a:cubicBezTo>
                  <a:pt x="6820854" y="673491"/>
                  <a:pt x="6723393" y="965218"/>
                  <a:pt x="6780324" y="1118075"/>
                </a:cubicBezTo>
                <a:cubicBezTo>
                  <a:pt x="6837255" y="1270932"/>
                  <a:pt x="6707551" y="1489322"/>
                  <a:pt x="6780324" y="1728983"/>
                </a:cubicBezTo>
                <a:cubicBezTo>
                  <a:pt x="6853097" y="1968644"/>
                  <a:pt x="6777707" y="2126625"/>
                  <a:pt x="6780324" y="2270730"/>
                </a:cubicBezTo>
                <a:cubicBezTo>
                  <a:pt x="6782941" y="2414835"/>
                  <a:pt x="6774750" y="2601628"/>
                  <a:pt x="6780324" y="2743319"/>
                </a:cubicBezTo>
                <a:cubicBezTo>
                  <a:pt x="6785898" y="2885010"/>
                  <a:pt x="6706643" y="3142515"/>
                  <a:pt x="6780324" y="3457965"/>
                </a:cubicBezTo>
                <a:cubicBezTo>
                  <a:pt x="6564335" y="3536547"/>
                  <a:pt x="6396404" y="3449992"/>
                  <a:pt x="6079691" y="3457965"/>
                </a:cubicBezTo>
                <a:cubicBezTo>
                  <a:pt x="5762978" y="3465938"/>
                  <a:pt x="5701665" y="3376229"/>
                  <a:pt x="5379057" y="3457965"/>
                </a:cubicBezTo>
                <a:cubicBezTo>
                  <a:pt x="5056449" y="3539701"/>
                  <a:pt x="5187364" y="3452259"/>
                  <a:pt x="5017440" y="3457965"/>
                </a:cubicBezTo>
                <a:cubicBezTo>
                  <a:pt x="4847516" y="3463671"/>
                  <a:pt x="4752648" y="3431981"/>
                  <a:pt x="4588019" y="3457965"/>
                </a:cubicBezTo>
                <a:cubicBezTo>
                  <a:pt x="4423390" y="3483949"/>
                  <a:pt x="4260225" y="3415106"/>
                  <a:pt x="4158599" y="3457965"/>
                </a:cubicBezTo>
                <a:cubicBezTo>
                  <a:pt x="4056973" y="3500824"/>
                  <a:pt x="3855956" y="3422131"/>
                  <a:pt x="3661375" y="3457965"/>
                </a:cubicBezTo>
                <a:cubicBezTo>
                  <a:pt x="3466794" y="3493799"/>
                  <a:pt x="3436693" y="3423427"/>
                  <a:pt x="3299758" y="3457965"/>
                </a:cubicBezTo>
                <a:cubicBezTo>
                  <a:pt x="3162823" y="3492503"/>
                  <a:pt x="3015589" y="3403591"/>
                  <a:pt x="2802534" y="3457965"/>
                </a:cubicBezTo>
                <a:cubicBezTo>
                  <a:pt x="2589479" y="3512339"/>
                  <a:pt x="2512233" y="3449777"/>
                  <a:pt x="2373113" y="3457965"/>
                </a:cubicBezTo>
                <a:cubicBezTo>
                  <a:pt x="2233993" y="3466153"/>
                  <a:pt x="1970885" y="3393651"/>
                  <a:pt x="1808086" y="3457965"/>
                </a:cubicBezTo>
                <a:cubicBezTo>
                  <a:pt x="1645287" y="3522279"/>
                  <a:pt x="1397444" y="3441106"/>
                  <a:pt x="1243059" y="3457965"/>
                </a:cubicBezTo>
                <a:cubicBezTo>
                  <a:pt x="1088674" y="3474824"/>
                  <a:pt x="758954" y="3412237"/>
                  <a:pt x="610229" y="3457965"/>
                </a:cubicBezTo>
                <a:cubicBezTo>
                  <a:pt x="461504" y="3503693"/>
                  <a:pt x="228143" y="3441951"/>
                  <a:pt x="0" y="3457965"/>
                </a:cubicBezTo>
                <a:cubicBezTo>
                  <a:pt x="-55802" y="3187694"/>
                  <a:pt x="3680" y="3033131"/>
                  <a:pt x="0" y="2916217"/>
                </a:cubicBezTo>
                <a:cubicBezTo>
                  <a:pt x="-3680" y="2799303"/>
                  <a:pt x="37018" y="2618131"/>
                  <a:pt x="0" y="2339890"/>
                </a:cubicBezTo>
                <a:cubicBezTo>
                  <a:pt x="-37018" y="2061649"/>
                  <a:pt x="42251" y="2031401"/>
                  <a:pt x="0" y="1728983"/>
                </a:cubicBezTo>
                <a:cubicBezTo>
                  <a:pt x="-42251" y="1426565"/>
                  <a:pt x="46455" y="1327449"/>
                  <a:pt x="0" y="1187235"/>
                </a:cubicBezTo>
                <a:cubicBezTo>
                  <a:pt x="-46455" y="1047021"/>
                  <a:pt x="24358" y="773301"/>
                  <a:pt x="0" y="610907"/>
                </a:cubicBezTo>
                <a:cubicBezTo>
                  <a:pt x="-24358" y="448513"/>
                  <a:pt x="42179" y="209080"/>
                  <a:pt x="0" y="0"/>
                </a:cubicBezTo>
                <a:close/>
              </a:path>
            </a:pathLst>
          </a:custGeom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7353633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26172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1E53-9563-4D93-BC51-2372124E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Happens When Your Knowledge Is Forbidden?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B286F-E6BD-4A07-9CCA-0FFE0CA00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5165"/>
            <a:ext cx="5369418" cy="3961797"/>
          </a:xfrm>
        </p:spPr>
        <p:txBody>
          <a:bodyPr>
            <a:normAutofit fontScale="85000" lnSpcReduction="20000"/>
          </a:bodyPr>
          <a:lstStyle/>
          <a:p>
            <a:pPr marL="463550" indent="-463550">
              <a:buFont typeface="Wingdings" panose="05000000000000000000" pitchFamily="2" charset="2"/>
              <a:buChar char="v"/>
            </a:pPr>
            <a:r>
              <a:rPr lang="en-US"/>
              <a:t>Some Repress It</a:t>
            </a:r>
          </a:p>
          <a:p>
            <a:pPr marL="463550" indent="-463550">
              <a:buFont typeface="Wingdings" panose="05000000000000000000" pitchFamily="2" charset="2"/>
              <a:buChar char="v"/>
            </a:pPr>
            <a:endParaRPr lang="en-US"/>
          </a:p>
          <a:p>
            <a:pPr marL="463550" indent="-463550">
              <a:buFont typeface="Wingdings" panose="05000000000000000000" pitchFamily="2" charset="2"/>
              <a:buChar char="v"/>
            </a:pPr>
            <a:r>
              <a:rPr lang="en-US"/>
              <a:t>Some Forget It</a:t>
            </a:r>
          </a:p>
          <a:p>
            <a:pPr marL="463550" indent="-463550">
              <a:buFont typeface="Wingdings" panose="05000000000000000000" pitchFamily="2" charset="2"/>
              <a:buChar char="v"/>
            </a:pPr>
            <a:endParaRPr lang="en-US"/>
          </a:p>
          <a:p>
            <a:pPr marL="463550" indent="-463550">
              <a:buFont typeface="Wingdings" panose="05000000000000000000" pitchFamily="2" charset="2"/>
              <a:buChar char="v"/>
            </a:pPr>
            <a:r>
              <a:rPr lang="en-US"/>
              <a:t>Some Remember </a:t>
            </a:r>
            <a:r>
              <a:rPr lang="en-US" i="1"/>
              <a:t>a Little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r">
              <a:buNone/>
            </a:pPr>
            <a:r>
              <a:rPr lang="en-US" sz="4000">
                <a:latin typeface="Brush Script MT" panose="03060802040406070304" pitchFamily="66" charset="0"/>
              </a:rPr>
              <a:t>“A little knowledge is a </a:t>
            </a:r>
          </a:p>
          <a:p>
            <a:pPr marL="0" indent="0" algn="r">
              <a:buNone/>
            </a:pPr>
            <a:r>
              <a:rPr lang="en-US" sz="4000">
                <a:latin typeface="Brush Script MT" panose="03060802040406070304" pitchFamily="66" charset="0"/>
              </a:rPr>
              <a:t>dangerous thing.” </a:t>
            </a:r>
          </a:p>
          <a:p>
            <a:pPr marL="0" indent="0" algn="r">
              <a:buNone/>
            </a:pPr>
            <a:r>
              <a:rPr lang="en-US" sz="2200">
                <a:latin typeface="Century Gothic" panose="020B0502020202020204" pitchFamily="34" charset="0"/>
              </a:rPr>
              <a:t>─ </a:t>
            </a:r>
            <a:r>
              <a:rPr lang="en-US" sz="2200"/>
              <a:t>British Proverb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61821A-4510-42C2-8570-239CF51746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8924" y="1825625"/>
            <a:ext cx="3408151" cy="4351338"/>
          </a:xfrm>
          <a:custGeom>
            <a:avLst/>
            <a:gdLst>
              <a:gd name="connsiteX0" fmla="*/ 0 w 3408151"/>
              <a:gd name="connsiteY0" fmla="*/ 0 h 4351338"/>
              <a:gd name="connsiteX1" fmla="*/ 568025 w 3408151"/>
              <a:gd name="connsiteY1" fmla="*/ 0 h 4351338"/>
              <a:gd name="connsiteX2" fmla="*/ 1101969 w 3408151"/>
              <a:gd name="connsiteY2" fmla="*/ 0 h 4351338"/>
              <a:gd name="connsiteX3" fmla="*/ 1601831 w 3408151"/>
              <a:gd name="connsiteY3" fmla="*/ 0 h 4351338"/>
              <a:gd name="connsiteX4" fmla="*/ 2169856 w 3408151"/>
              <a:gd name="connsiteY4" fmla="*/ 0 h 4351338"/>
              <a:gd name="connsiteX5" fmla="*/ 2635637 w 3408151"/>
              <a:gd name="connsiteY5" fmla="*/ 0 h 4351338"/>
              <a:gd name="connsiteX6" fmla="*/ 3408151 w 3408151"/>
              <a:gd name="connsiteY6" fmla="*/ 0 h 4351338"/>
              <a:gd name="connsiteX7" fmla="*/ 3408151 w 3408151"/>
              <a:gd name="connsiteY7" fmla="*/ 500404 h 4351338"/>
              <a:gd name="connsiteX8" fmla="*/ 3408151 w 3408151"/>
              <a:gd name="connsiteY8" fmla="*/ 1044321 h 4351338"/>
              <a:gd name="connsiteX9" fmla="*/ 3408151 w 3408151"/>
              <a:gd name="connsiteY9" fmla="*/ 1501212 h 4351338"/>
              <a:gd name="connsiteX10" fmla="*/ 3408151 w 3408151"/>
              <a:gd name="connsiteY10" fmla="*/ 1914589 h 4351338"/>
              <a:gd name="connsiteX11" fmla="*/ 3408151 w 3408151"/>
              <a:gd name="connsiteY11" fmla="*/ 2327966 h 4351338"/>
              <a:gd name="connsiteX12" fmla="*/ 3408151 w 3408151"/>
              <a:gd name="connsiteY12" fmla="*/ 2784856 h 4351338"/>
              <a:gd name="connsiteX13" fmla="*/ 3408151 w 3408151"/>
              <a:gd name="connsiteY13" fmla="*/ 3285260 h 4351338"/>
              <a:gd name="connsiteX14" fmla="*/ 3408151 w 3408151"/>
              <a:gd name="connsiteY14" fmla="*/ 3698637 h 4351338"/>
              <a:gd name="connsiteX15" fmla="*/ 3408151 w 3408151"/>
              <a:gd name="connsiteY15" fmla="*/ 4351338 h 4351338"/>
              <a:gd name="connsiteX16" fmla="*/ 2806044 w 3408151"/>
              <a:gd name="connsiteY16" fmla="*/ 4351338 h 4351338"/>
              <a:gd name="connsiteX17" fmla="*/ 2272101 w 3408151"/>
              <a:gd name="connsiteY17" fmla="*/ 4351338 h 4351338"/>
              <a:gd name="connsiteX18" fmla="*/ 1704076 w 3408151"/>
              <a:gd name="connsiteY18" fmla="*/ 4351338 h 4351338"/>
              <a:gd name="connsiteX19" fmla="*/ 1067887 w 3408151"/>
              <a:gd name="connsiteY19" fmla="*/ 4351338 h 4351338"/>
              <a:gd name="connsiteX20" fmla="*/ 533944 w 3408151"/>
              <a:gd name="connsiteY20" fmla="*/ 4351338 h 4351338"/>
              <a:gd name="connsiteX21" fmla="*/ 0 w 3408151"/>
              <a:gd name="connsiteY21" fmla="*/ 4351338 h 4351338"/>
              <a:gd name="connsiteX22" fmla="*/ 0 w 3408151"/>
              <a:gd name="connsiteY22" fmla="*/ 3894448 h 4351338"/>
              <a:gd name="connsiteX23" fmla="*/ 0 w 3408151"/>
              <a:gd name="connsiteY23" fmla="*/ 3394044 h 4351338"/>
              <a:gd name="connsiteX24" fmla="*/ 0 w 3408151"/>
              <a:gd name="connsiteY24" fmla="*/ 2850126 h 4351338"/>
              <a:gd name="connsiteX25" fmla="*/ 0 w 3408151"/>
              <a:gd name="connsiteY25" fmla="*/ 2393236 h 4351338"/>
              <a:gd name="connsiteX26" fmla="*/ 0 w 3408151"/>
              <a:gd name="connsiteY26" fmla="*/ 1849319 h 4351338"/>
              <a:gd name="connsiteX27" fmla="*/ 0 w 3408151"/>
              <a:gd name="connsiteY27" fmla="*/ 1348915 h 4351338"/>
              <a:gd name="connsiteX28" fmla="*/ 0 w 3408151"/>
              <a:gd name="connsiteY28" fmla="*/ 717971 h 4351338"/>
              <a:gd name="connsiteX29" fmla="*/ 0 w 3408151"/>
              <a:gd name="connsiteY29" fmla="*/ 0 h 43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408151" h="4351338" fill="none" extrusionOk="0">
                <a:moveTo>
                  <a:pt x="0" y="0"/>
                </a:moveTo>
                <a:cubicBezTo>
                  <a:pt x="239524" y="-62864"/>
                  <a:pt x="385142" y="38146"/>
                  <a:pt x="568025" y="0"/>
                </a:cubicBezTo>
                <a:cubicBezTo>
                  <a:pt x="750908" y="-38146"/>
                  <a:pt x="994212" y="54896"/>
                  <a:pt x="1101969" y="0"/>
                </a:cubicBezTo>
                <a:cubicBezTo>
                  <a:pt x="1209726" y="-54896"/>
                  <a:pt x="1424336" y="17539"/>
                  <a:pt x="1601831" y="0"/>
                </a:cubicBezTo>
                <a:cubicBezTo>
                  <a:pt x="1779326" y="-17539"/>
                  <a:pt x="2023888" y="42239"/>
                  <a:pt x="2169856" y="0"/>
                </a:cubicBezTo>
                <a:cubicBezTo>
                  <a:pt x="2315825" y="-42239"/>
                  <a:pt x="2499487" y="22107"/>
                  <a:pt x="2635637" y="0"/>
                </a:cubicBezTo>
                <a:cubicBezTo>
                  <a:pt x="2771787" y="-22107"/>
                  <a:pt x="3155672" y="47"/>
                  <a:pt x="3408151" y="0"/>
                </a:cubicBezTo>
                <a:cubicBezTo>
                  <a:pt x="3458191" y="245945"/>
                  <a:pt x="3394077" y="303775"/>
                  <a:pt x="3408151" y="500404"/>
                </a:cubicBezTo>
                <a:cubicBezTo>
                  <a:pt x="3422225" y="697033"/>
                  <a:pt x="3346938" y="826686"/>
                  <a:pt x="3408151" y="1044321"/>
                </a:cubicBezTo>
                <a:cubicBezTo>
                  <a:pt x="3469364" y="1261956"/>
                  <a:pt x="3358500" y="1358958"/>
                  <a:pt x="3408151" y="1501212"/>
                </a:cubicBezTo>
                <a:cubicBezTo>
                  <a:pt x="3457802" y="1643466"/>
                  <a:pt x="3372928" y="1738252"/>
                  <a:pt x="3408151" y="1914589"/>
                </a:cubicBezTo>
                <a:cubicBezTo>
                  <a:pt x="3443374" y="2090926"/>
                  <a:pt x="3404206" y="2151663"/>
                  <a:pt x="3408151" y="2327966"/>
                </a:cubicBezTo>
                <a:cubicBezTo>
                  <a:pt x="3412096" y="2504269"/>
                  <a:pt x="3354336" y="2692397"/>
                  <a:pt x="3408151" y="2784856"/>
                </a:cubicBezTo>
                <a:cubicBezTo>
                  <a:pt x="3461966" y="2877315"/>
                  <a:pt x="3351578" y="3162799"/>
                  <a:pt x="3408151" y="3285260"/>
                </a:cubicBezTo>
                <a:cubicBezTo>
                  <a:pt x="3464724" y="3407721"/>
                  <a:pt x="3368764" y="3545441"/>
                  <a:pt x="3408151" y="3698637"/>
                </a:cubicBezTo>
                <a:cubicBezTo>
                  <a:pt x="3447538" y="3851833"/>
                  <a:pt x="3369161" y="4182821"/>
                  <a:pt x="3408151" y="4351338"/>
                </a:cubicBezTo>
                <a:cubicBezTo>
                  <a:pt x="3246179" y="4399199"/>
                  <a:pt x="2973011" y="4297080"/>
                  <a:pt x="2806044" y="4351338"/>
                </a:cubicBezTo>
                <a:cubicBezTo>
                  <a:pt x="2639077" y="4405596"/>
                  <a:pt x="2417388" y="4339911"/>
                  <a:pt x="2272101" y="4351338"/>
                </a:cubicBezTo>
                <a:cubicBezTo>
                  <a:pt x="2126814" y="4362765"/>
                  <a:pt x="1854336" y="4337884"/>
                  <a:pt x="1704076" y="4351338"/>
                </a:cubicBezTo>
                <a:cubicBezTo>
                  <a:pt x="1553816" y="4364792"/>
                  <a:pt x="1294236" y="4323122"/>
                  <a:pt x="1067887" y="4351338"/>
                </a:cubicBezTo>
                <a:cubicBezTo>
                  <a:pt x="841538" y="4379554"/>
                  <a:pt x="690551" y="4345808"/>
                  <a:pt x="533944" y="4351338"/>
                </a:cubicBezTo>
                <a:cubicBezTo>
                  <a:pt x="377337" y="4356868"/>
                  <a:pt x="258388" y="4337856"/>
                  <a:pt x="0" y="4351338"/>
                </a:cubicBezTo>
                <a:cubicBezTo>
                  <a:pt x="-5494" y="4185533"/>
                  <a:pt x="13982" y="4112943"/>
                  <a:pt x="0" y="3894448"/>
                </a:cubicBezTo>
                <a:cubicBezTo>
                  <a:pt x="-13982" y="3675953"/>
                  <a:pt x="36911" y="3573887"/>
                  <a:pt x="0" y="3394044"/>
                </a:cubicBezTo>
                <a:cubicBezTo>
                  <a:pt x="-36911" y="3214201"/>
                  <a:pt x="20938" y="2994155"/>
                  <a:pt x="0" y="2850126"/>
                </a:cubicBezTo>
                <a:cubicBezTo>
                  <a:pt x="-20938" y="2706097"/>
                  <a:pt x="16159" y="2595166"/>
                  <a:pt x="0" y="2393236"/>
                </a:cubicBezTo>
                <a:cubicBezTo>
                  <a:pt x="-16159" y="2191306"/>
                  <a:pt x="59630" y="1971860"/>
                  <a:pt x="0" y="1849319"/>
                </a:cubicBezTo>
                <a:cubicBezTo>
                  <a:pt x="-59630" y="1726778"/>
                  <a:pt x="35322" y="1598630"/>
                  <a:pt x="0" y="1348915"/>
                </a:cubicBezTo>
                <a:cubicBezTo>
                  <a:pt x="-35322" y="1099200"/>
                  <a:pt x="29055" y="857622"/>
                  <a:pt x="0" y="717971"/>
                </a:cubicBezTo>
                <a:cubicBezTo>
                  <a:pt x="-29055" y="578320"/>
                  <a:pt x="4701" y="268538"/>
                  <a:pt x="0" y="0"/>
                </a:cubicBezTo>
                <a:close/>
              </a:path>
              <a:path w="3408151" h="4351338" stroke="0" extrusionOk="0">
                <a:moveTo>
                  <a:pt x="0" y="0"/>
                </a:moveTo>
                <a:cubicBezTo>
                  <a:pt x="263051" y="-56193"/>
                  <a:pt x="357613" y="66064"/>
                  <a:pt x="636188" y="0"/>
                </a:cubicBezTo>
                <a:cubicBezTo>
                  <a:pt x="914763" y="-66064"/>
                  <a:pt x="1050620" y="37993"/>
                  <a:pt x="1170132" y="0"/>
                </a:cubicBezTo>
                <a:cubicBezTo>
                  <a:pt x="1289644" y="-37993"/>
                  <a:pt x="1444125" y="45603"/>
                  <a:pt x="1704075" y="0"/>
                </a:cubicBezTo>
                <a:cubicBezTo>
                  <a:pt x="1964025" y="-45603"/>
                  <a:pt x="2101049" y="76270"/>
                  <a:pt x="2340264" y="0"/>
                </a:cubicBezTo>
                <a:cubicBezTo>
                  <a:pt x="2579479" y="-76270"/>
                  <a:pt x="2718891" y="20605"/>
                  <a:pt x="2908289" y="0"/>
                </a:cubicBezTo>
                <a:cubicBezTo>
                  <a:pt x="3097688" y="-20605"/>
                  <a:pt x="3199471" y="25460"/>
                  <a:pt x="3408151" y="0"/>
                </a:cubicBezTo>
                <a:cubicBezTo>
                  <a:pt x="3443418" y="243170"/>
                  <a:pt x="3401014" y="356189"/>
                  <a:pt x="3408151" y="630944"/>
                </a:cubicBezTo>
                <a:cubicBezTo>
                  <a:pt x="3415288" y="905699"/>
                  <a:pt x="3354112" y="961843"/>
                  <a:pt x="3408151" y="1087835"/>
                </a:cubicBezTo>
                <a:cubicBezTo>
                  <a:pt x="3462190" y="1213827"/>
                  <a:pt x="3398454" y="1338416"/>
                  <a:pt x="3408151" y="1544725"/>
                </a:cubicBezTo>
                <a:cubicBezTo>
                  <a:pt x="3417848" y="1751034"/>
                  <a:pt x="3368257" y="1918467"/>
                  <a:pt x="3408151" y="2175669"/>
                </a:cubicBezTo>
                <a:cubicBezTo>
                  <a:pt x="3448045" y="2432871"/>
                  <a:pt x="3356163" y="2555426"/>
                  <a:pt x="3408151" y="2806613"/>
                </a:cubicBezTo>
                <a:cubicBezTo>
                  <a:pt x="3460139" y="3057800"/>
                  <a:pt x="3400540" y="3200619"/>
                  <a:pt x="3408151" y="3437557"/>
                </a:cubicBezTo>
                <a:cubicBezTo>
                  <a:pt x="3415762" y="3674495"/>
                  <a:pt x="3370600" y="4145773"/>
                  <a:pt x="3408151" y="4351338"/>
                </a:cubicBezTo>
                <a:cubicBezTo>
                  <a:pt x="3184326" y="4372196"/>
                  <a:pt x="3077935" y="4328745"/>
                  <a:pt x="2771963" y="4351338"/>
                </a:cubicBezTo>
                <a:cubicBezTo>
                  <a:pt x="2465991" y="4373931"/>
                  <a:pt x="2437309" y="4286801"/>
                  <a:pt x="2135775" y="4351338"/>
                </a:cubicBezTo>
                <a:cubicBezTo>
                  <a:pt x="1834241" y="4415875"/>
                  <a:pt x="1852263" y="4313034"/>
                  <a:pt x="1669994" y="4351338"/>
                </a:cubicBezTo>
                <a:cubicBezTo>
                  <a:pt x="1487725" y="4389642"/>
                  <a:pt x="1177703" y="4332340"/>
                  <a:pt x="1033806" y="4351338"/>
                </a:cubicBezTo>
                <a:cubicBezTo>
                  <a:pt x="889909" y="4370336"/>
                  <a:pt x="657762" y="4291466"/>
                  <a:pt x="499862" y="4351338"/>
                </a:cubicBezTo>
                <a:cubicBezTo>
                  <a:pt x="341962" y="4411210"/>
                  <a:pt x="113536" y="4314690"/>
                  <a:pt x="0" y="4351338"/>
                </a:cubicBezTo>
                <a:cubicBezTo>
                  <a:pt x="-15704" y="4250376"/>
                  <a:pt x="4616" y="4003651"/>
                  <a:pt x="0" y="3894448"/>
                </a:cubicBezTo>
                <a:cubicBezTo>
                  <a:pt x="-4616" y="3785245"/>
                  <a:pt x="68724" y="3451996"/>
                  <a:pt x="0" y="3307017"/>
                </a:cubicBezTo>
                <a:cubicBezTo>
                  <a:pt x="-68724" y="3162038"/>
                  <a:pt x="58528" y="2839465"/>
                  <a:pt x="0" y="2676073"/>
                </a:cubicBezTo>
                <a:cubicBezTo>
                  <a:pt x="-58528" y="2512681"/>
                  <a:pt x="9521" y="2298749"/>
                  <a:pt x="0" y="2132156"/>
                </a:cubicBezTo>
                <a:cubicBezTo>
                  <a:pt x="-9521" y="1965563"/>
                  <a:pt x="42220" y="1792123"/>
                  <a:pt x="0" y="1544725"/>
                </a:cubicBezTo>
                <a:cubicBezTo>
                  <a:pt x="-42220" y="1297327"/>
                  <a:pt x="4923" y="1245306"/>
                  <a:pt x="0" y="1044321"/>
                </a:cubicBezTo>
                <a:cubicBezTo>
                  <a:pt x="-4923" y="843336"/>
                  <a:pt x="52467" y="281208"/>
                  <a:pt x="0" y="0"/>
                </a:cubicBezTo>
                <a:close/>
              </a:path>
            </a:pathLst>
          </a:custGeom>
          <a:ln w="285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9993393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422C3-7C40-449A-A522-767B8060DB7E}"/>
              </a:ext>
            </a:extLst>
          </p:cNvPr>
          <p:cNvSpPr txBox="1"/>
          <p:nvPr/>
        </p:nvSpPr>
        <p:spPr>
          <a:xfrm>
            <a:off x="7058924" y="6176962"/>
            <a:ext cx="340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6"/>
                </a:solidFill>
              </a:rPr>
              <a:t>Illustration by Zhou Tao, 2010</a:t>
            </a:r>
          </a:p>
        </p:txBody>
      </p:sp>
    </p:spTree>
    <p:extLst>
      <p:ext uri="{BB962C8B-B14F-4D97-AF65-F5344CB8AC3E}">
        <p14:creationId xmlns:p14="http://schemas.microsoft.com/office/powerpoint/2010/main" val="968667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99A6B3-CE20-4EC7-AE91-EF1EE0C3F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2006"/>
          <a:stretch/>
        </p:blipFill>
        <p:spPr>
          <a:xfrm>
            <a:off x="-128789" y="-1"/>
            <a:ext cx="9994005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0DD7F-C914-47BF-8CE6-28A42288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515233" cy="1507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chemeClr val="accent6"/>
                </a:solidFill>
              </a:rPr>
              <a:t>The Small Knowledge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52AEF-F903-4B7A-92CC-5E9139AF3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8131" y="2029674"/>
            <a:ext cx="3822189" cy="272289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2"/>
                </a:solidFill>
                <a:latin typeface="+mn-lt"/>
                <a:cs typeface="+mn-cs"/>
              </a:rPr>
              <a:t>Indigenous Cultures</a:t>
            </a:r>
          </a:p>
          <a:p>
            <a:pPr marL="515938" indent="-284163"/>
            <a:r>
              <a:rPr lang="en-US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√ </a:t>
            </a:r>
            <a:r>
              <a:rPr lang="en-US">
                <a:solidFill>
                  <a:schemeClr val="tx2"/>
                </a:solidFill>
                <a:latin typeface="+mn-lt"/>
                <a:cs typeface="+mn-cs"/>
              </a:rPr>
              <a:t>Always Open to Non-Heteros</a:t>
            </a:r>
          </a:p>
          <a:p>
            <a:pPr marL="234950"/>
            <a:r>
              <a:rPr lang="en-US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√ </a:t>
            </a:r>
            <a:r>
              <a:rPr lang="en-US">
                <a:solidFill>
                  <a:schemeClr val="tx2"/>
                </a:solidFill>
                <a:latin typeface="+mn-lt"/>
                <a:cs typeface="+mn-cs"/>
              </a:rPr>
              <a:t>Had Multiple Spirits</a:t>
            </a:r>
          </a:p>
          <a:p>
            <a:pPr marL="234950" algn="ctr"/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Presto-Chango!</a:t>
            </a:r>
          </a:p>
          <a:p>
            <a:pPr marL="234950"/>
            <a:r>
              <a:rPr lang="en-US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√ </a:t>
            </a:r>
            <a:r>
              <a:rPr lang="en-US">
                <a:solidFill>
                  <a:schemeClr val="tx2"/>
                </a:solidFill>
                <a:latin typeface="+mn-lt"/>
                <a:cs typeface="+mn-cs"/>
              </a:rPr>
              <a:t>Cultural Meme Is Born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16622-08B1-47F1-A773-A97A5E47802E}"/>
              </a:ext>
            </a:extLst>
          </p:cNvPr>
          <p:cNvSpPr txBox="1"/>
          <p:nvPr/>
        </p:nvSpPr>
        <p:spPr>
          <a:xfrm>
            <a:off x="7735104" y="4795249"/>
            <a:ext cx="426022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“Native Americans believed </a:t>
            </a: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homosexuals were of </a:t>
            </a: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spirits.” </a:t>
            </a:r>
          </a:p>
          <a:p>
            <a:pPr algn="r">
              <a:spcAft>
                <a:spcPts val="600"/>
              </a:spcAft>
            </a:pPr>
            <a:r>
              <a:rPr lang="en-US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(We </a:t>
            </a:r>
            <a:r>
              <a:rPr lang="en-US" sz="24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400" b="1" i="1" spc="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spc="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</a:t>
            </a:r>
            <a:r>
              <a:rPr lang="en-US" sz="2400" b="1" i="1" spc="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b="1" spc="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839FC-E35D-4A12-93D4-2E2A448C0D48}"/>
              </a:ext>
            </a:extLst>
          </p:cNvPr>
          <p:cNvSpPr txBox="1"/>
          <p:nvPr/>
        </p:nvSpPr>
        <p:spPr>
          <a:xfrm>
            <a:off x="0" y="62852"/>
            <a:ext cx="622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>
                <a:solidFill>
                  <a:schemeClr val="bg1"/>
                </a:solidFill>
              </a:rPr>
              <a:t>Bones,</a:t>
            </a:r>
            <a:r>
              <a:rPr lang="en-US" b="1">
                <a:solidFill>
                  <a:schemeClr val="bg1"/>
                </a:solidFill>
              </a:rPr>
              <a:t> Season 5, Episode 13 (2010), “The Dentist in the Ditch”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51E244F-EC6A-47E7-A3C1-D82E6DE475A6}"/>
              </a:ext>
            </a:extLst>
          </p:cNvPr>
          <p:cNvSpPr/>
          <p:nvPr/>
        </p:nvSpPr>
        <p:spPr>
          <a:xfrm>
            <a:off x="4609718" y="1493949"/>
            <a:ext cx="3125386" cy="1935050"/>
          </a:xfrm>
          <a:prstGeom prst="wedgeEllipseCallout">
            <a:avLst>
              <a:gd name="adj1" fmla="val -54827"/>
              <a:gd name="adj2" fmla="val 19065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“Native Americans believed that homosexuals were of two spirits.” </a:t>
            </a:r>
          </a:p>
        </p:txBody>
      </p:sp>
    </p:spTree>
    <p:extLst>
      <p:ext uri="{BB962C8B-B14F-4D97-AF65-F5344CB8AC3E}">
        <p14:creationId xmlns:p14="http://schemas.microsoft.com/office/powerpoint/2010/main" val="3442883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BC248-116B-4A47-B870-F3ADD0E0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2599"/>
            <a:ext cx="4086775" cy="1325563"/>
          </a:xfrm>
        </p:spPr>
        <p:txBody>
          <a:bodyPr>
            <a:normAutofit fontScale="90000"/>
          </a:bodyPr>
          <a:lstStyle/>
          <a:p>
            <a:r>
              <a:rPr lang="en-US"/>
              <a:t>Fractals: </a:t>
            </a:r>
            <a:br>
              <a:rPr lang="en-US"/>
            </a:br>
            <a:r>
              <a:rPr lang="en-US"/>
              <a:t>A Primer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58713-DD81-447A-89B0-9222DCFF4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Definition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AB49D-3E16-4E8A-8B2F-47B814743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4086775" cy="3279038"/>
          </a:xfrm>
        </p:spPr>
        <p:txBody>
          <a:bodyPr/>
          <a:lstStyle/>
          <a:p>
            <a:pPr marL="566738" indent="-566738">
              <a:buFont typeface="Wingdings" panose="05000000000000000000" pitchFamily="2" charset="2"/>
              <a:buChar char="v"/>
            </a:pPr>
            <a:r>
              <a:rPr lang="en-US"/>
              <a:t>A Never-Ending   Pattern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 Irregular</a:t>
            </a:r>
          </a:p>
          <a:p>
            <a:pPr marL="631825" indent="-631825">
              <a:buFont typeface="Wingdings" panose="05000000000000000000" pitchFamily="2" charset="2"/>
              <a:buChar char="v"/>
            </a:pPr>
            <a:r>
              <a:rPr lang="en-US"/>
              <a:t>Repeated Endlessly but Identifiably in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 </a:t>
            </a:r>
            <a:r>
              <a:rPr lang="en-US" sz="2200">
                <a:solidFill>
                  <a:schemeClr val="bg1">
                    <a:lumMod val="50000"/>
                  </a:schemeClr>
                </a:solidFill>
              </a:rPr>
              <a:t>Nature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>
                <a:solidFill>
                  <a:schemeClr val="bg1">
                    <a:lumMod val="50000"/>
                  </a:schemeClr>
                </a:solidFill>
              </a:rPr>
              <a:t> Geometry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>
                <a:solidFill>
                  <a:schemeClr val="bg1">
                    <a:lumMod val="50000"/>
                  </a:schemeClr>
                </a:solidFill>
              </a:rPr>
              <a:t> Algebra</a:t>
            </a: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A6590F-25D6-4F47-B6BB-BC43C29221D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0884" y="703263"/>
            <a:ext cx="671736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9D5A-C28C-4426-B23D-412B81AA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Two Spirits Morph…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75676-0BD0-46DC-828F-3DA2BB5BB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45" y="1829350"/>
            <a:ext cx="5157787" cy="1087682"/>
          </a:xfrm>
        </p:spPr>
        <p:txBody>
          <a:bodyPr/>
          <a:lstStyle/>
          <a:p>
            <a:r>
              <a:rPr lang="en-US"/>
              <a:t>As Appropriated:</a:t>
            </a:r>
          </a:p>
          <a:p>
            <a:r>
              <a:rPr lang="en-US"/>
              <a:t>Two Spirits = LGBTQ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C6ECD-5902-490F-A255-DAE50309F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55693"/>
            <a:ext cx="5157787" cy="31339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Known to Be Wrong</a:t>
            </a:r>
            <a:endParaRPr lang="en-US"/>
          </a:p>
          <a:p>
            <a:r>
              <a:rPr lang="en-US"/>
              <a:t>Paula Gunn Allen’s Account </a:t>
            </a:r>
          </a:p>
          <a:p>
            <a:r>
              <a:rPr lang="en-US"/>
              <a:t>Will Roscoe’s Account in </a:t>
            </a:r>
            <a:r>
              <a:rPr lang="en-US" i="1"/>
              <a:t>Changing Ones </a:t>
            </a:r>
            <a:r>
              <a:rPr lang="en-US"/>
              <a:t>(1998)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6F0E0A-2742-4C40-BDE6-F7697E44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713" y="1690688"/>
            <a:ext cx="2846499" cy="3791019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8F28E5-BA15-4306-AF16-A01D1D7A3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217" y="2565901"/>
            <a:ext cx="2698320" cy="33729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C8ED60-214D-4FC6-AC3D-D8F5A8BD4386}"/>
              </a:ext>
            </a:extLst>
          </p:cNvPr>
          <p:cNvSpPr txBox="1"/>
          <p:nvPr/>
        </p:nvSpPr>
        <p:spPr>
          <a:xfrm>
            <a:off x="5907423" y="5999626"/>
            <a:ext cx="268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Roscoe 2012</a:t>
            </a:r>
            <a:br>
              <a:rPr lang="en-US" sz="1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by Cass Brayton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4A6E3-8C07-49AD-9549-31FEB24FDC4C}"/>
              </a:ext>
            </a:extLst>
          </p:cNvPr>
          <p:cNvSpPr txBox="1"/>
          <p:nvPr/>
        </p:nvSpPr>
        <p:spPr>
          <a:xfrm>
            <a:off x="8745849" y="5552986"/>
            <a:ext cx="2446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Paula Gunn Allen, 2007</a:t>
            </a:r>
          </a:p>
        </p:txBody>
      </p:sp>
    </p:spTree>
    <p:extLst>
      <p:ext uri="{BB962C8B-B14F-4D97-AF65-F5344CB8AC3E}">
        <p14:creationId xmlns:p14="http://schemas.microsoft.com/office/powerpoint/2010/main" val="3078009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57B44-D353-4A07-ADC2-32EAEA6A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“Two-Spiritedness” Today</a:t>
            </a:r>
            <a:br>
              <a:rPr lang="en-US"/>
            </a:br>
            <a:r>
              <a:rPr lang="en-US" sz="3600" cap="small"/>
              <a:t>Among All Those Things We Know for Sure </a:t>
            </a:r>
            <a:r>
              <a:rPr lang="en-US" cap="small"/>
              <a:t>. . 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6088E-B671-4289-ACDE-15409F670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387" y="1681163"/>
            <a:ext cx="4440194" cy="823912"/>
          </a:xfrm>
        </p:spPr>
        <p:txBody>
          <a:bodyPr/>
          <a:lstStyle/>
          <a:p>
            <a:r>
              <a:rPr lang="en-US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Just Ain’t So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D3E230-97CE-494D-861F-039615980B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406328" y="1841679"/>
            <a:ext cx="5797312" cy="4347984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BA08DA5-CF02-48B2-850B-E64ACBBA4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81837"/>
            <a:ext cx="4414792" cy="3407826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Real Tradition</a:t>
            </a:r>
          </a:p>
          <a:p>
            <a:r>
              <a:rPr lang="en-US"/>
              <a:t>Everyone Has (at Least) Two Spirits</a:t>
            </a:r>
          </a:p>
          <a:p>
            <a:r>
              <a:rPr lang="en-US"/>
              <a:t>As Fractals of Twinned Cosmos</a:t>
            </a:r>
          </a:p>
          <a:p>
            <a:r>
              <a:rPr lang="en-US"/>
              <a:t>Unconnected with LGBTQ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08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D3BB-B56C-4F8B-BC54-F26C7D0C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418065"/>
          </a:xfrm>
        </p:spPr>
        <p:txBody>
          <a:bodyPr>
            <a:normAutofit fontScale="90000"/>
          </a:bodyPr>
          <a:lstStyle/>
          <a:p>
            <a:r>
              <a:rPr lang="en-US"/>
              <a:t>           = Boundary Crossing</a:t>
            </a:r>
            <a:br>
              <a:rPr lang="en-US" sz="4800"/>
            </a:br>
            <a:r>
              <a:rPr lang="en-US" sz="4800"/>
              <a:t>         </a:t>
            </a:r>
            <a:r>
              <a:rPr lang="en-US" sz="4800" spc="-500"/>
              <a:t> </a:t>
            </a:r>
            <a:r>
              <a:rPr lang="en-US" sz="5300" spc="-500"/>
              <a:t> </a:t>
            </a:r>
            <a:r>
              <a:rPr lang="en-US" sz="5300"/>
              <a:t>≠ </a:t>
            </a:r>
            <a:r>
              <a:rPr lang="en-US"/>
              <a:t>Two Spiritedness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5B816F-0CFC-4407-94FB-D033C72E2C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4883" y="2795957"/>
            <a:ext cx="3957928" cy="2968446"/>
          </a:xfrm>
          <a:prstGeom prst="ellipse">
            <a:avLst/>
          </a:prstGeom>
          <a:ln w="28575">
            <a:solidFill>
              <a:schemeClr val="accent6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E76F9-92E5-4DC0-B04A-F9D7D9EFA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9128" y="2885283"/>
            <a:ext cx="5183188" cy="1532586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/>
              <a:t>Wow. They Must Know More than the Rest of Us.</a:t>
            </a:r>
          </a:p>
          <a:p>
            <a:pPr>
              <a:spcAft>
                <a:spcPts val="1000"/>
              </a:spcAft>
            </a:pPr>
            <a:r>
              <a:rPr lang="en-US"/>
              <a:t>We Should Listen to Them.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AFE5E71-82A6-4564-B6C1-2A0888CFC245}"/>
              </a:ext>
            </a:extLst>
          </p:cNvPr>
          <p:cNvSpPr txBox="1">
            <a:spLocks/>
          </p:cNvSpPr>
          <p:nvPr/>
        </p:nvSpPr>
        <p:spPr>
          <a:xfrm>
            <a:off x="1176360" y="1677692"/>
            <a:ext cx="983928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Boundary Crossers Pass Boundaries Most Can’t Cross </a:t>
            </a:r>
          </a:p>
        </p:txBody>
      </p:sp>
      <p:pic>
        <p:nvPicPr>
          <p:cNvPr id="10" name="Picture 9" descr="A fish in the water&#10;&#10;Description automatically generated with low confidence">
            <a:extLst>
              <a:ext uri="{FF2B5EF4-FFF2-40B4-BE49-F238E27FC236}">
                <a16:creationId xmlns:a16="http://schemas.microsoft.com/office/drawing/2014/main" id="{08FF82D9-B38B-454A-8A00-085890E9A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t="34864" r="20199" b="26575"/>
          <a:stretch/>
        </p:blipFill>
        <p:spPr>
          <a:xfrm rot="597972" flipH="1">
            <a:off x="4423670" y="4684701"/>
            <a:ext cx="4883056" cy="1682615"/>
          </a:xfrm>
          <a:prstGeom prst="ellipse">
            <a:avLst/>
          </a:prstGeom>
          <a:ln w="28575">
            <a:solidFill>
              <a:schemeClr val="accent6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FC7B8F-E48C-4906-99CA-2602654DB6E2}"/>
              </a:ext>
            </a:extLst>
          </p:cNvPr>
          <p:cNvSpPr txBox="1"/>
          <p:nvPr/>
        </p:nvSpPr>
        <p:spPr>
          <a:xfrm flipH="1">
            <a:off x="809827" y="801324"/>
            <a:ext cx="2264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j-ea"/>
                <a:cs typeface="+mj-cs"/>
              </a:rPr>
              <a:t>LGBTQ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9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94CD-E63B-4854-89F1-E7E8512E1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9448" y="628404"/>
            <a:ext cx="3585585" cy="1600200"/>
          </a:xfrm>
        </p:spPr>
        <p:txBody>
          <a:bodyPr>
            <a:normAutofit fontScale="90000"/>
          </a:bodyPr>
          <a:lstStyle/>
          <a:p>
            <a:r>
              <a:rPr lang="en-US"/>
              <a:t>The Twinned Cosmos: </a:t>
            </a:r>
            <a:br>
              <a:rPr lang="en-US"/>
            </a:br>
            <a:r>
              <a:rPr lang="en-US"/>
              <a:t>Dual Fractals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1C529-E014-497C-8FAB-F06AC391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9448" y="2588654"/>
            <a:ext cx="3585584" cy="3702116"/>
          </a:xfrm>
        </p:spPr>
        <p:txBody>
          <a:bodyPr>
            <a:normAutofit/>
          </a:bodyPr>
          <a:lstStyle/>
          <a:p>
            <a:r>
              <a:rPr lang="en-US" sz="2400" cap="small"/>
              <a:t>Blood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cap="small"/>
              <a:t>Water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cap="small"/>
              <a:t>Earth</a:t>
            </a:r>
            <a:endParaRPr lang="en-US" sz="2400"/>
          </a:p>
          <a:p>
            <a:pPr algn="ctr"/>
            <a:r>
              <a:rPr lang="en-US" sz="2400" cap="small"/>
              <a:t>(Name)</a:t>
            </a:r>
          </a:p>
          <a:p>
            <a:r>
              <a:rPr lang="en-US" sz="2400" cap="small"/>
              <a:t>Breath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cap="small"/>
              <a:t>Air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cap="small"/>
              <a:t>Sky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99A2C-07DC-4CF6-AF4D-D7F233411853}"/>
              </a:ext>
            </a:extLst>
          </p:cNvPr>
          <p:cNvSpPr txBox="1"/>
          <p:nvPr/>
        </p:nvSpPr>
        <p:spPr>
          <a:xfrm>
            <a:off x="9932240" y="2588654"/>
            <a:ext cx="523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}</a:t>
            </a:r>
            <a:endParaRPr lang="en-US" sz="72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B02E3-655D-4CD6-AD7E-68EF0A16EDBF}"/>
              </a:ext>
            </a:extLst>
          </p:cNvPr>
          <p:cNvSpPr txBox="1"/>
          <p:nvPr/>
        </p:nvSpPr>
        <p:spPr>
          <a:xfrm>
            <a:off x="10330544" y="3079387"/>
            <a:ext cx="1518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Fractal #1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DBEB2-E3AA-463B-B6E5-5D07478BD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185" y="4149033"/>
            <a:ext cx="1396105" cy="1926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955A73-AEA5-4F27-8EA5-C8C3EC60A14A}"/>
              </a:ext>
            </a:extLst>
          </p:cNvPr>
          <p:cNvSpPr txBox="1"/>
          <p:nvPr/>
        </p:nvSpPr>
        <p:spPr>
          <a:xfrm>
            <a:off x="10367773" y="4912229"/>
            <a:ext cx="1357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Fractal #2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EED797-9056-42A3-8A62-0C4AA33BC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07" y="260602"/>
            <a:ext cx="7346463" cy="63367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87A96D-7B97-4555-BB59-F6BE85516FD0}"/>
              </a:ext>
            </a:extLst>
          </p:cNvPr>
          <p:cNvSpPr txBox="1"/>
          <p:nvPr/>
        </p:nvSpPr>
        <p:spPr>
          <a:xfrm>
            <a:off x="643944" y="1686081"/>
            <a:ext cx="204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Fractal #1: Blood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31B99B-8545-4028-9FF5-5805D9B87726}"/>
              </a:ext>
            </a:extLst>
          </p:cNvPr>
          <p:cNvSpPr txBox="1"/>
          <p:nvPr/>
        </p:nvSpPr>
        <p:spPr>
          <a:xfrm>
            <a:off x="5732484" y="376512"/>
            <a:ext cx="2082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Fractal #2: Breath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567B59-4AF2-4887-BDA0-918E50D0B445}"/>
              </a:ext>
            </a:extLst>
          </p:cNvPr>
          <p:cNvSpPr txBox="1"/>
          <p:nvPr/>
        </p:nvSpPr>
        <p:spPr>
          <a:xfrm>
            <a:off x="3974312" y="5889511"/>
            <a:ext cx="921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Planet </a:t>
            </a:r>
          </a:p>
          <a:p>
            <a:r>
              <a:rPr lang="en-US" sz="2000" b="1">
                <a:solidFill>
                  <a:schemeClr val="bg1"/>
                </a:solidFill>
              </a:rPr>
              <a:t>Earth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3B79E2-1796-4AB8-B4B1-B51E14B5562F}"/>
              </a:ext>
            </a:extLst>
          </p:cNvPr>
          <p:cNvSpPr txBox="1"/>
          <p:nvPr/>
        </p:nvSpPr>
        <p:spPr>
          <a:xfrm>
            <a:off x="6413453" y="2048113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Outer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DBEF1-CF28-41A0-A3B5-C58A9441D37C}"/>
              </a:ext>
            </a:extLst>
          </p:cNvPr>
          <p:cNvSpPr txBox="1"/>
          <p:nvPr/>
        </p:nvSpPr>
        <p:spPr>
          <a:xfrm rot="20415208">
            <a:off x="5280338" y="2917341"/>
            <a:ext cx="3866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</a:p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B991-F98E-4DCF-8F7C-0927A19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j-ea"/>
                <a:cs typeface="+mj-cs"/>
              </a:rPr>
              <a:t>As Complements</a:t>
            </a:r>
            <a:endParaRPr lang="en-US" sz="44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E7FBC-D1F2-4A12-AFF5-B658F0820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7"/>
            <a:ext cx="5314543" cy="367102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3200">
                <a:solidFill>
                  <a:schemeClr val="tx1">
                    <a:lumMod val="95000"/>
                  </a:schemeClr>
                </a:solidFill>
              </a:rPr>
              <a:t>Not Western-Defined</a:t>
            </a:r>
          </a:p>
          <a:p>
            <a:endParaRPr lang="en-US" sz="320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3200">
                <a:solidFill>
                  <a:schemeClr val="tx1">
                    <a:lumMod val="95000"/>
                  </a:schemeClr>
                </a:solidFill>
              </a:rPr>
              <a:t>The Binary as</a:t>
            </a:r>
          </a:p>
          <a:p>
            <a:pPr marL="463550" indent="-46355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>
                    <a:lumMod val="95000"/>
                  </a:schemeClr>
                </a:solidFill>
              </a:rPr>
              <a:t>Twinship Completion</a:t>
            </a:r>
          </a:p>
          <a:p>
            <a:pPr marL="463550" indent="-46355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>
                    <a:lumMod val="95000"/>
                  </a:schemeClr>
                </a:solidFill>
              </a:rPr>
              <a:t>Not Opposing Competition</a:t>
            </a:r>
          </a:p>
          <a:p>
            <a:pPr marL="463550" indent="-463550">
              <a:buFont typeface="Wingdings" panose="05000000000000000000" pitchFamily="2" charset="2"/>
              <a:buChar char="v"/>
            </a:pPr>
            <a:endParaRPr lang="en-US" sz="280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2800">
                <a:solidFill>
                  <a:schemeClr val="tx1">
                    <a:lumMod val="95000"/>
                  </a:schemeClr>
                </a:solidFill>
              </a:rPr>
              <a:t>Continental-Wide Iconography</a:t>
            </a:r>
          </a:p>
          <a:p>
            <a:pPr marL="515938" indent="-465138">
              <a:buFont typeface="Wingdings" panose="05000000000000000000" pitchFamily="2" charset="2"/>
              <a:buChar char="v"/>
            </a:pPr>
            <a:endParaRPr lang="en-US" sz="240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5" descr="A close-up of a pine tree&#10;&#10;Description automatically generated with low confidence">
            <a:extLst>
              <a:ext uri="{FF2B5EF4-FFF2-40B4-BE49-F238E27FC236}">
                <a16:creationId xmlns:a16="http://schemas.microsoft.com/office/drawing/2014/main" id="{94427932-B549-42BE-9B4C-851572C33F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3" r="22585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3554217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8393D-93B5-4E2A-878E-257EDA1A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91" y="223458"/>
            <a:ext cx="10613018" cy="1325563"/>
          </a:xfrm>
        </p:spPr>
        <p:txBody>
          <a:bodyPr>
            <a:normAutofit fontScale="90000"/>
          </a:bodyPr>
          <a:lstStyle/>
          <a:p>
            <a:r>
              <a:rPr lang="en-US"/>
              <a:t>North America: Sacred Twinship</a:t>
            </a:r>
            <a:br>
              <a:rPr lang="en-US"/>
            </a:br>
            <a:r>
              <a:rPr lang="en-US"/>
              <a:t>Serpent &amp; Eagle Mound Motifs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A870C-2C11-4632-A732-7308A8A2C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621466"/>
            <a:ext cx="5157787" cy="965578"/>
          </a:xfrm>
        </p:spPr>
        <p:txBody>
          <a:bodyPr/>
          <a:lstStyle/>
          <a:p>
            <a:r>
              <a:rPr lang="en-US"/>
              <a:t>Great Horned Serpent Mound</a:t>
            </a:r>
          </a:p>
          <a:p>
            <a:r>
              <a:rPr lang="en-US"/>
              <a:t>Adams County, Ohio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4692FB-3989-417E-B00D-2AA8158288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3095" y="2659489"/>
            <a:ext cx="4529941" cy="3632349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33EE5-A499-4163-9E22-8411600AD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3095" y="1549021"/>
            <a:ext cx="4801937" cy="1038023"/>
          </a:xfrm>
        </p:spPr>
        <p:txBody>
          <a:bodyPr/>
          <a:lstStyle/>
          <a:p>
            <a:r>
              <a:rPr lang="en-US"/>
              <a:t>Rock Eagle Mound</a:t>
            </a:r>
          </a:p>
          <a:p>
            <a:r>
              <a:rPr lang="en-US"/>
              <a:t>Eatonville, Georgia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889A18-8AC7-4454-953D-408EE3926A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228" t="1148" r="4489" b="1172"/>
          <a:stretch/>
        </p:blipFill>
        <p:spPr>
          <a:xfrm>
            <a:off x="839789" y="2659489"/>
            <a:ext cx="5419344" cy="366248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084924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D4CC2-B6A2-4437-A9A6-683BDB5A3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5" y="643945"/>
            <a:ext cx="4140014" cy="173597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tx1"/>
                </a:solidFill>
                <a:latin typeface="+mj-lt"/>
              </a:rPr>
              <a:t>Central America:</a:t>
            </a:r>
            <a:br>
              <a:rPr lang="en-US" sz="4400">
                <a:solidFill>
                  <a:schemeClr val="tx1"/>
                </a:solidFill>
                <a:latin typeface="+mj-lt"/>
              </a:rPr>
            </a:br>
            <a:r>
              <a:rPr lang="en-US" sz="4400">
                <a:solidFill>
                  <a:schemeClr val="tx1"/>
                </a:solidFill>
                <a:latin typeface="+mj-lt"/>
              </a:rPr>
              <a:t>Quetzecoatl: The Feathered Serpent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6407FF-8098-4EFA-848A-7980114C3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84" r="15638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B0EDB-945E-451E-9F14-C9F7B1573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05114" y="2896749"/>
            <a:ext cx="4140013" cy="1468192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buFont typeface="Wingdings" panose="05000000000000000000" pitchFamily="2" charset="2"/>
              <a:buChar char="v"/>
            </a:pPr>
            <a:r>
              <a:rPr lang="en-US" sz="3200">
                <a:solidFill>
                  <a:schemeClr val="tx1"/>
                </a:solidFill>
                <a:latin typeface="+mn-lt"/>
                <a:cs typeface="+mn-cs"/>
              </a:rPr>
              <a:t> As Combo</a:t>
            </a:r>
          </a:p>
          <a:p>
            <a:pPr marL="571500" lvl="1" indent="-342900">
              <a:buFont typeface="Wingdings" panose="05000000000000000000" pitchFamily="2" charset="2"/>
              <a:buChar char="v"/>
            </a:pPr>
            <a:r>
              <a:rPr lang="en-US" sz="2400" b="1">
                <a:latin typeface="+mn-lt"/>
                <a:cs typeface="+mn-cs"/>
              </a:rPr>
              <a:t>Earth (Snakes)</a:t>
            </a:r>
          </a:p>
          <a:p>
            <a:pPr marL="571500" lvl="1" indent="-342900">
              <a:buFont typeface="Wingdings" panose="05000000000000000000" pitchFamily="2" charset="2"/>
              <a:buChar char="v"/>
            </a:pPr>
            <a:r>
              <a:rPr lang="en-US" sz="2400" b="1">
                <a:latin typeface="+mn-lt"/>
                <a:cs typeface="+mn-cs"/>
              </a:rPr>
              <a:t>Breath (Feathers)</a:t>
            </a:r>
          </a:p>
          <a:p>
            <a:pPr marL="228600" lvl="1"/>
            <a:endParaRPr lang="en-US" sz="2400" b="1">
              <a:latin typeface="+mn-lt"/>
              <a:cs typeface="+mn-cs"/>
            </a:endParaRPr>
          </a:p>
          <a:p>
            <a:pPr marL="228600" lvl="1"/>
            <a:endParaRPr lang="en-US" sz="2400" b="1">
              <a:latin typeface="+mn-lt"/>
              <a:cs typeface="+mn-cs"/>
            </a:endParaRPr>
          </a:p>
          <a:p>
            <a:pPr marL="228600" lvl="1"/>
            <a:endParaRPr lang="en-US" sz="2200">
              <a:latin typeface="+mn-lt"/>
              <a:cs typeface="+mn-cs"/>
            </a:endParaRPr>
          </a:p>
          <a:p>
            <a:pPr marL="571500" lvl="1" indent="-342900">
              <a:buFont typeface="Wingdings" panose="05000000000000000000" pitchFamily="2" charset="2"/>
              <a:buChar char="v"/>
            </a:pPr>
            <a:endParaRPr lang="en-US" sz="2200">
              <a:latin typeface="+mn-lt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712BE4B-037C-4930-BCEE-0B3F03E42090}"/>
              </a:ext>
            </a:extLst>
          </p:cNvPr>
          <p:cNvSpPr/>
          <p:nvPr/>
        </p:nvSpPr>
        <p:spPr>
          <a:xfrm>
            <a:off x="6240343" y="0"/>
            <a:ext cx="580503" cy="3428999"/>
          </a:xfrm>
          <a:custGeom>
            <a:avLst/>
            <a:gdLst>
              <a:gd name="connsiteX0" fmla="*/ 618186 w 619140"/>
              <a:gd name="connsiteY0" fmla="*/ 0 h 3258355"/>
              <a:gd name="connsiteX1" fmla="*/ 579550 w 619140"/>
              <a:gd name="connsiteY1" fmla="*/ 940158 h 3258355"/>
              <a:gd name="connsiteX2" fmla="*/ 579550 w 619140"/>
              <a:gd name="connsiteY2" fmla="*/ 965915 h 3258355"/>
              <a:gd name="connsiteX3" fmla="*/ 605307 w 619140"/>
              <a:gd name="connsiteY3" fmla="*/ 965915 h 3258355"/>
              <a:gd name="connsiteX4" fmla="*/ 618186 w 619140"/>
              <a:gd name="connsiteY4" fmla="*/ 1030310 h 3258355"/>
              <a:gd name="connsiteX5" fmla="*/ 618186 w 619140"/>
              <a:gd name="connsiteY5" fmla="*/ 1094704 h 3258355"/>
              <a:gd name="connsiteX6" fmla="*/ 579550 w 619140"/>
              <a:gd name="connsiteY6" fmla="*/ 1146220 h 3258355"/>
              <a:gd name="connsiteX7" fmla="*/ 540913 w 619140"/>
              <a:gd name="connsiteY7" fmla="*/ 1249251 h 3258355"/>
              <a:gd name="connsiteX8" fmla="*/ 412124 w 619140"/>
              <a:gd name="connsiteY8" fmla="*/ 1493949 h 3258355"/>
              <a:gd name="connsiteX9" fmla="*/ 412124 w 619140"/>
              <a:gd name="connsiteY9" fmla="*/ 1584101 h 3258355"/>
              <a:gd name="connsiteX10" fmla="*/ 386366 w 619140"/>
              <a:gd name="connsiteY10" fmla="*/ 1687132 h 3258355"/>
              <a:gd name="connsiteX11" fmla="*/ 321972 w 619140"/>
              <a:gd name="connsiteY11" fmla="*/ 2009104 h 3258355"/>
              <a:gd name="connsiteX12" fmla="*/ 244699 w 619140"/>
              <a:gd name="connsiteY12" fmla="*/ 2099256 h 3258355"/>
              <a:gd name="connsiteX13" fmla="*/ 206062 w 619140"/>
              <a:gd name="connsiteY13" fmla="*/ 2150772 h 3258355"/>
              <a:gd name="connsiteX14" fmla="*/ 167426 w 619140"/>
              <a:gd name="connsiteY14" fmla="*/ 2266682 h 3258355"/>
              <a:gd name="connsiteX15" fmla="*/ 154547 w 619140"/>
              <a:gd name="connsiteY15" fmla="*/ 2408349 h 3258355"/>
              <a:gd name="connsiteX16" fmla="*/ 141668 w 619140"/>
              <a:gd name="connsiteY16" fmla="*/ 2498501 h 3258355"/>
              <a:gd name="connsiteX17" fmla="*/ 90152 w 619140"/>
              <a:gd name="connsiteY17" fmla="*/ 2588654 h 3258355"/>
              <a:gd name="connsiteX18" fmla="*/ 77274 w 619140"/>
              <a:gd name="connsiteY18" fmla="*/ 2653048 h 3258355"/>
              <a:gd name="connsiteX19" fmla="*/ 77274 w 619140"/>
              <a:gd name="connsiteY19" fmla="*/ 2691685 h 3258355"/>
              <a:gd name="connsiteX20" fmla="*/ 64395 w 619140"/>
              <a:gd name="connsiteY20" fmla="*/ 2833352 h 3258355"/>
              <a:gd name="connsiteX21" fmla="*/ 25758 w 619140"/>
              <a:gd name="connsiteY21" fmla="*/ 3013656 h 3258355"/>
              <a:gd name="connsiteX22" fmla="*/ 0 w 619140"/>
              <a:gd name="connsiteY22" fmla="*/ 3258355 h 32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9140" h="3258355">
                <a:moveTo>
                  <a:pt x="618186" y="0"/>
                </a:moveTo>
                <a:lnTo>
                  <a:pt x="579550" y="940158"/>
                </a:lnTo>
                <a:cubicBezTo>
                  <a:pt x="573111" y="1101144"/>
                  <a:pt x="579550" y="965915"/>
                  <a:pt x="579550" y="965915"/>
                </a:cubicBezTo>
                <a:cubicBezTo>
                  <a:pt x="583843" y="970208"/>
                  <a:pt x="605307" y="965915"/>
                  <a:pt x="605307" y="965915"/>
                </a:cubicBezTo>
                <a:cubicBezTo>
                  <a:pt x="611746" y="976648"/>
                  <a:pt x="618186" y="1030310"/>
                  <a:pt x="618186" y="1030310"/>
                </a:cubicBezTo>
                <a:cubicBezTo>
                  <a:pt x="620333" y="1051775"/>
                  <a:pt x="618186" y="1094704"/>
                  <a:pt x="618186" y="1094704"/>
                </a:cubicBezTo>
                <a:cubicBezTo>
                  <a:pt x="611747" y="1114022"/>
                  <a:pt x="592429" y="1120462"/>
                  <a:pt x="579550" y="1146220"/>
                </a:cubicBezTo>
                <a:cubicBezTo>
                  <a:pt x="566671" y="1171978"/>
                  <a:pt x="568817" y="1191296"/>
                  <a:pt x="540913" y="1249251"/>
                </a:cubicBezTo>
                <a:cubicBezTo>
                  <a:pt x="513009" y="1307206"/>
                  <a:pt x="433589" y="1438141"/>
                  <a:pt x="412124" y="1493949"/>
                </a:cubicBezTo>
                <a:cubicBezTo>
                  <a:pt x="390659" y="1549757"/>
                  <a:pt x="416417" y="1551904"/>
                  <a:pt x="412124" y="1584101"/>
                </a:cubicBezTo>
                <a:cubicBezTo>
                  <a:pt x="407831" y="1616298"/>
                  <a:pt x="401391" y="1616298"/>
                  <a:pt x="386366" y="1687132"/>
                </a:cubicBezTo>
                <a:cubicBezTo>
                  <a:pt x="371341" y="1757966"/>
                  <a:pt x="345583" y="1940417"/>
                  <a:pt x="321972" y="2009104"/>
                </a:cubicBezTo>
                <a:cubicBezTo>
                  <a:pt x="298361" y="2077791"/>
                  <a:pt x="244699" y="2099256"/>
                  <a:pt x="244699" y="2099256"/>
                </a:cubicBezTo>
                <a:cubicBezTo>
                  <a:pt x="225381" y="2122867"/>
                  <a:pt x="218941" y="2122868"/>
                  <a:pt x="206062" y="2150772"/>
                </a:cubicBezTo>
                <a:cubicBezTo>
                  <a:pt x="193183" y="2178676"/>
                  <a:pt x="176012" y="2223753"/>
                  <a:pt x="167426" y="2266682"/>
                </a:cubicBezTo>
                <a:cubicBezTo>
                  <a:pt x="158840" y="2309611"/>
                  <a:pt x="154547" y="2408349"/>
                  <a:pt x="154547" y="2408349"/>
                </a:cubicBezTo>
                <a:cubicBezTo>
                  <a:pt x="150254" y="2446985"/>
                  <a:pt x="152400" y="2468450"/>
                  <a:pt x="141668" y="2498501"/>
                </a:cubicBezTo>
                <a:cubicBezTo>
                  <a:pt x="130935" y="2528552"/>
                  <a:pt x="100884" y="2562896"/>
                  <a:pt x="90152" y="2588654"/>
                </a:cubicBezTo>
                <a:cubicBezTo>
                  <a:pt x="79420" y="2614412"/>
                  <a:pt x="79420" y="2635876"/>
                  <a:pt x="77274" y="2653048"/>
                </a:cubicBezTo>
                <a:cubicBezTo>
                  <a:pt x="75128" y="2670220"/>
                  <a:pt x="79420" y="2661634"/>
                  <a:pt x="77274" y="2691685"/>
                </a:cubicBezTo>
                <a:cubicBezTo>
                  <a:pt x="75127" y="2721736"/>
                  <a:pt x="72981" y="2779690"/>
                  <a:pt x="64395" y="2833352"/>
                </a:cubicBezTo>
                <a:cubicBezTo>
                  <a:pt x="55809" y="2887014"/>
                  <a:pt x="36490" y="2942822"/>
                  <a:pt x="25758" y="3013656"/>
                </a:cubicBezTo>
                <a:cubicBezTo>
                  <a:pt x="15026" y="3084490"/>
                  <a:pt x="7513" y="3171422"/>
                  <a:pt x="0" y="3258355"/>
                </a:cubicBez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FCDB500-55DE-4FE9-9679-647CE11CA1F1}"/>
              </a:ext>
            </a:extLst>
          </p:cNvPr>
          <p:cNvSpPr/>
          <p:nvPr/>
        </p:nvSpPr>
        <p:spPr>
          <a:xfrm>
            <a:off x="6194633" y="3374265"/>
            <a:ext cx="492948" cy="3492137"/>
          </a:xfrm>
          <a:custGeom>
            <a:avLst/>
            <a:gdLst>
              <a:gd name="connsiteX0" fmla="*/ 77378 w 492948"/>
              <a:gd name="connsiteY0" fmla="*/ 0 h 3492137"/>
              <a:gd name="connsiteX1" fmla="*/ 90257 w 492948"/>
              <a:gd name="connsiteY1" fmla="*/ 90152 h 3492137"/>
              <a:gd name="connsiteX2" fmla="*/ 128894 w 492948"/>
              <a:gd name="connsiteY2" fmla="*/ 218941 h 3492137"/>
              <a:gd name="connsiteX3" fmla="*/ 90257 w 492948"/>
              <a:gd name="connsiteY3" fmla="*/ 347729 h 3492137"/>
              <a:gd name="connsiteX4" fmla="*/ 12984 w 492948"/>
              <a:gd name="connsiteY4" fmla="*/ 515155 h 3492137"/>
              <a:gd name="connsiteX5" fmla="*/ 105 w 492948"/>
              <a:gd name="connsiteY5" fmla="*/ 682580 h 3492137"/>
              <a:gd name="connsiteX6" fmla="*/ 12984 w 492948"/>
              <a:gd name="connsiteY6" fmla="*/ 953036 h 3492137"/>
              <a:gd name="connsiteX7" fmla="*/ 12984 w 492948"/>
              <a:gd name="connsiteY7" fmla="*/ 1081825 h 3492137"/>
              <a:gd name="connsiteX8" fmla="*/ 12984 w 492948"/>
              <a:gd name="connsiteY8" fmla="*/ 1249250 h 3492137"/>
              <a:gd name="connsiteX9" fmla="*/ 12984 w 492948"/>
              <a:gd name="connsiteY9" fmla="*/ 1403797 h 3492137"/>
              <a:gd name="connsiteX10" fmla="*/ 25863 w 492948"/>
              <a:gd name="connsiteY10" fmla="*/ 1584101 h 3492137"/>
              <a:gd name="connsiteX11" fmla="*/ 38742 w 492948"/>
              <a:gd name="connsiteY11" fmla="*/ 1700011 h 3492137"/>
              <a:gd name="connsiteX12" fmla="*/ 51621 w 492948"/>
              <a:gd name="connsiteY12" fmla="*/ 1815921 h 3492137"/>
              <a:gd name="connsiteX13" fmla="*/ 25863 w 492948"/>
              <a:gd name="connsiteY13" fmla="*/ 1867436 h 3492137"/>
              <a:gd name="connsiteX14" fmla="*/ 116015 w 492948"/>
              <a:gd name="connsiteY14" fmla="*/ 2202287 h 3492137"/>
              <a:gd name="connsiteX15" fmla="*/ 116015 w 492948"/>
              <a:gd name="connsiteY15" fmla="*/ 2228045 h 3492137"/>
              <a:gd name="connsiteX16" fmla="*/ 116015 w 492948"/>
              <a:gd name="connsiteY16" fmla="*/ 2343955 h 3492137"/>
              <a:gd name="connsiteX17" fmla="*/ 154652 w 492948"/>
              <a:gd name="connsiteY17" fmla="*/ 2459865 h 3492137"/>
              <a:gd name="connsiteX18" fmla="*/ 167530 w 492948"/>
              <a:gd name="connsiteY18" fmla="*/ 2575774 h 3492137"/>
              <a:gd name="connsiteX19" fmla="*/ 283440 w 492948"/>
              <a:gd name="connsiteY19" fmla="*/ 2743200 h 3492137"/>
              <a:gd name="connsiteX20" fmla="*/ 334956 w 492948"/>
              <a:gd name="connsiteY20" fmla="*/ 2859110 h 3492137"/>
              <a:gd name="connsiteX21" fmla="*/ 463744 w 492948"/>
              <a:gd name="connsiteY21" fmla="*/ 2975020 h 3492137"/>
              <a:gd name="connsiteX22" fmla="*/ 476623 w 492948"/>
              <a:gd name="connsiteY22" fmla="*/ 3078050 h 3492137"/>
              <a:gd name="connsiteX23" fmla="*/ 412229 w 492948"/>
              <a:gd name="connsiteY23" fmla="*/ 3245476 h 3492137"/>
              <a:gd name="connsiteX24" fmla="*/ 489502 w 492948"/>
              <a:gd name="connsiteY24" fmla="*/ 3374265 h 3492137"/>
              <a:gd name="connsiteX25" fmla="*/ 476623 w 492948"/>
              <a:gd name="connsiteY25" fmla="*/ 3477296 h 3492137"/>
              <a:gd name="connsiteX26" fmla="*/ 450866 w 492948"/>
              <a:gd name="connsiteY26" fmla="*/ 3490174 h 3492137"/>
              <a:gd name="connsiteX27" fmla="*/ 476623 w 492948"/>
              <a:gd name="connsiteY27" fmla="*/ 3464417 h 349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2948" h="3492137">
                <a:moveTo>
                  <a:pt x="77378" y="0"/>
                </a:moveTo>
                <a:cubicBezTo>
                  <a:pt x="79524" y="26831"/>
                  <a:pt x="81671" y="53662"/>
                  <a:pt x="90257" y="90152"/>
                </a:cubicBezTo>
                <a:cubicBezTo>
                  <a:pt x="98843" y="126642"/>
                  <a:pt x="128894" y="176012"/>
                  <a:pt x="128894" y="218941"/>
                </a:cubicBezTo>
                <a:cubicBezTo>
                  <a:pt x="128894" y="261870"/>
                  <a:pt x="109575" y="298360"/>
                  <a:pt x="90257" y="347729"/>
                </a:cubicBezTo>
                <a:cubicBezTo>
                  <a:pt x="70939" y="397098"/>
                  <a:pt x="28009" y="459347"/>
                  <a:pt x="12984" y="515155"/>
                </a:cubicBezTo>
                <a:cubicBezTo>
                  <a:pt x="-2041" y="570963"/>
                  <a:pt x="105" y="609600"/>
                  <a:pt x="105" y="682580"/>
                </a:cubicBezTo>
                <a:cubicBezTo>
                  <a:pt x="105" y="755560"/>
                  <a:pt x="10838" y="886495"/>
                  <a:pt x="12984" y="953036"/>
                </a:cubicBezTo>
                <a:cubicBezTo>
                  <a:pt x="15130" y="1019577"/>
                  <a:pt x="12984" y="1081825"/>
                  <a:pt x="12984" y="1081825"/>
                </a:cubicBezTo>
                <a:lnTo>
                  <a:pt x="12984" y="1249250"/>
                </a:lnTo>
                <a:cubicBezTo>
                  <a:pt x="12984" y="1302912"/>
                  <a:pt x="10838" y="1347989"/>
                  <a:pt x="12984" y="1403797"/>
                </a:cubicBezTo>
                <a:cubicBezTo>
                  <a:pt x="15130" y="1459605"/>
                  <a:pt x="21570" y="1534732"/>
                  <a:pt x="25863" y="1584101"/>
                </a:cubicBezTo>
                <a:cubicBezTo>
                  <a:pt x="30156" y="1633470"/>
                  <a:pt x="38742" y="1700011"/>
                  <a:pt x="38742" y="1700011"/>
                </a:cubicBezTo>
                <a:cubicBezTo>
                  <a:pt x="43035" y="1738648"/>
                  <a:pt x="53767" y="1788017"/>
                  <a:pt x="51621" y="1815921"/>
                </a:cubicBezTo>
                <a:cubicBezTo>
                  <a:pt x="49475" y="1843825"/>
                  <a:pt x="15131" y="1803042"/>
                  <a:pt x="25863" y="1867436"/>
                </a:cubicBezTo>
                <a:cubicBezTo>
                  <a:pt x="36595" y="1931830"/>
                  <a:pt x="116015" y="2202287"/>
                  <a:pt x="116015" y="2202287"/>
                </a:cubicBezTo>
                <a:cubicBezTo>
                  <a:pt x="131040" y="2262388"/>
                  <a:pt x="116015" y="2228045"/>
                  <a:pt x="116015" y="2228045"/>
                </a:cubicBezTo>
                <a:cubicBezTo>
                  <a:pt x="116015" y="2251656"/>
                  <a:pt x="109576" y="2305318"/>
                  <a:pt x="116015" y="2343955"/>
                </a:cubicBezTo>
                <a:cubicBezTo>
                  <a:pt x="122455" y="2382592"/>
                  <a:pt x="146066" y="2421228"/>
                  <a:pt x="154652" y="2459865"/>
                </a:cubicBezTo>
                <a:cubicBezTo>
                  <a:pt x="163238" y="2498502"/>
                  <a:pt x="146065" y="2528552"/>
                  <a:pt x="167530" y="2575774"/>
                </a:cubicBezTo>
                <a:cubicBezTo>
                  <a:pt x="188995" y="2622997"/>
                  <a:pt x="255536" y="2695977"/>
                  <a:pt x="283440" y="2743200"/>
                </a:cubicBezTo>
                <a:cubicBezTo>
                  <a:pt x="311344" y="2790423"/>
                  <a:pt x="304905" y="2820473"/>
                  <a:pt x="334956" y="2859110"/>
                </a:cubicBezTo>
                <a:cubicBezTo>
                  <a:pt x="365007" y="2897747"/>
                  <a:pt x="440133" y="2938530"/>
                  <a:pt x="463744" y="2975020"/>
                </a:cubicBezTo>
                <a:cubicBezTo>
                  <a:pt x="487355" y="3011510"/>
                  <a:pt x="485209" y="3032974"/>
                  <a:pt x="476623" y="3078050"/>
                </a:cubicBezTo>
                <a:cubicBezTo>
                  <a:pt x="468037" y="3123126"/>
                  <a:pt x="410083" y="3196107"/>
                  <a:pt x="412229" y="3245476"/>
                </a:cubicBezTo>
                <a:cubicBezTo>
                  <a:pt x="414375" y="3294845"/>
                  <a:pt x="478770" y="3335628"/>
                  <a:pt x="489502" y="3374265"/>
                </a:cubicBezTo>
                <a:cubicBezTo>
                  <a:pt x="500234" y="3412902"/>
                  <a:pt x="483062" y="3457978"/>
                  <a:pt x="476623" y="3477296"/>
                </a:cubicBezTo>
                <a:cubicBezTo>
                  <a:pt x="470184" y="3496614"/>
                  <a:pt x="450866" y="3492320"/>
                  <a:pt x="450866" y="3490174"/>
                </a:cubicBezTo>
                <a:cubicBezTo>
                  <a:pt x="450866" y="3488028"/>
                  <a:pt x="463744" y="3476222"/>
                  <a:pt x="476623" y="3464417"/>
                </a:cubicBez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5831A3-6D1F-4DC7-A691-E710C222C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8843">
            <a:off x="6898063" y="4667449"/>
            <a:ext cx="2617371" cy="1239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7A1854-3A7B-413E-AC1F-2E7D5F609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1255">
            <a:off x="9293911" y="4871547"/>
            <a:ext cx="2035152" cy="14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23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9B2E-D8A4-4AFC-91AA-879F2AE7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South America</a:t>
            </a:r>
            <a:endParaRPr lang="en-US" sz="4400" kern="1200">
              <a:solidFill>
                <a:schemeClr val="accent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F901C-0A43-4DE4-821D-1B58E4AE5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00">
                <a:solidFill>
                  <a:schemeClr val="tx1"/>
                </a:solidFill>
                <a:latin typeface="+mn-lt"/>
                <a:cs typeface="+mn-cs"/>
              </a:rPr>
              <a:t>Blood as </a:t>
            </a:r>
          </a:p>
          <a:p>
            <a:endParaRPr lang="en-US" sz="2800">
              <a:solidFill>
                <a:schemeClr val="tx1"/>
              </a:solidFill>
              <a:latin typeface="+mn-lt"/>
              <a:cs typeface="+mn-cs"/>
            </a:endParaRPr>
          </a:p>
          <a:p>
            <a:pPr marL="457200" indent="-34290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+mn-lt"/>
                <a:cs typeface="+mn-cs"/>
              </a:rPr>
              <a:t>Whales</a:t>
            </a:r>
          </a:p>
          <a:p>
            <a:pPr marL="457200" indent="-34290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+mn-lt"/>
                <a:cs typeface="+mn-cs"/>
              </a:rPr>
              <a:t>Fish</a:t>
            </a:r>
          </a:p>
          <a:p>
            <a:pPr marL="457200" indent="-34290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+mn-lt"/>
                <a:cs typeface="+mn-cs"/>
              </a:rPr>
              <a:t>Serpent</a:t>
            </a:r>
          </a:p>
          <a:p>
            <a:pPr marL="457200" indent="-34290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+mn-lt"/>
                <a:cs typeface="+mn-cs"/>
              </a:rPr>
              <a:t>Serpent Design on Eagle (</a:t>
            </a:r>
            <a:r>
              <a:rPr lang="en-US" sz="2800" i="1">
                <a:solidFill>
                  <a:schemeClr val="tx1"/>
                </a:solidFill>
                <a:latin typeface="+mn-lt"/>
                <a:cs typeface="+mn-cs"/>
              </a:rPr>
              <a:t>i.e</a:t>
            </a:r>
            <a:r>
              <a:rPr lang="en-US" sz="2800">
                <a:solidFill>
                  <a:schemeClr val="tx1"/>
                </a:solidFill>
                <a:latin typeface="+mn-lt"/>
                <a:cs typeface="+mn-cs"/>
              </a:rPr>
              <a:t>., Combo)</a:t>
            </a:r>
          </a:p>
          <a:p>
            <a:pPr marL="457200" indent="-342900">
              <a:buFont typeface="Wingdings" panose="05000000000000000000" pitchFamily="2" charset="2"/>
              <a:buChar char="v"/>
            </a:pPr>
            <a:endParaRPr lang="en-US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2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C5A0D-7D9B-413F-9F50-8031E4323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7497" r="22506" b="4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526F65-6913-4616-BAF2-62530DF0C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9053" r="19936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36" name="Freeform: Shape 31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drawing on a chalkboard&#10;&#10;Description automatically generated with low confidence">
            <a:extLst>
              <a:ext uri="{FF2B5EF4-FFF2-40B4-BE49-F238E27FC236}">
                <a16:creationId xmlns:a16="http://schemas.microsoft.com/office/drawing/2014/main" id="{6B227E69-2674-4D39-A534-AFBA1F861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9083" r="24561" b="2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BA1417-F57E-4C51-B7D1-2F647D58342D}"/>
              </a:ext>
            </a:extLst>
          </p:cNvPr>
          <p:cNvSpPr txBox="1"/>
          <p:nvPr/>
        </p:nvSpPr>
        <p:spPr>
          <a:xfrm>
            <a:off x="7086398" y="6300835"/>
            <a:ext cx="126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Nazca Lines</a:t>
            </a:r>
          </a:p>
        </p:txBody>
      </p:sp>
    </p:spTree>
    <p:extLst>
      <p:ext uri="{BB962C8B-B14F-4D97-AF65-F5344CB8AC3E}">
        <p14:creationId xmlns:p14="http://schemas.microsoft.com/office/powerpoint/2010/main" val="431917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496-793B-4C01-8B18-6EF38BD3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6127682" cy="1325563"/>
          </a:xfrm>
        </p:spPr>
        <p:txBody>
          <a:bodyPr/>
          <a:lstStyle/>
          <a:p>
            <a:r>
              <a:rPr lang="en-US"/>
              <a:t>South America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DD0C8-179A-445D-B062-139FEC4FB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690688"/>
            <a:ext cx="6024651" cy="175225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Large Cats as Breath Counterpart</a:t>
            </a:r>
          </a:p>
          <a:p>
            <a:pPr marL="457200" indent="-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Just Discovered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Nazca Etching of Large Feline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2,000 Years Old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8A3ECA3-00BB-41E3-A74F-606893C686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6048" r="-1"/>
          <a:stretch/>
        </p:blipFill>
        <p:spPr>
          <a:xfrm>
            <a:off x="839787" y="3638938"/>
            <a:ext cx="6024651" cy="247641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D680A6-6DB1-47D8-898B-665E4B5B4D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096259" y="270456"/>
            <a:ext cx="5003688" cy="6334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CC5C1-BA7C-4798-AF4B-36C6370C7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259" y="5738520"/>
            <a:ext cx="1969179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77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42106-1C54-4DC1-8D73-64975AC2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Halved Whole </a:t>
            </a:r>
            <a:br>
              <a:rPr lang="en-US"/>
            </a:br>
            <a:r>
              <a:rPr lang="en-US"/>
              <a:t>Reflected Culture-wide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409AE-E7A4-4D78-AEED-52583AFA6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/>
              <a:t>Clan Moieties (Blood-Based)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E40DE-5E31-46B7-A86E-8541FA293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2793465" cy="1435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Iroquois</a:t>
            </a:r>
          </a:p>
          <a:p>
            <a:r>
              <a:rPr lang="en-US"/>
              <a:t>Turtle (Blood)</a:t>
            </a:r>
          </a:p>
          <a:p>
            <a:r>
              <a:rPr lang="en-US"/>
              <a:t>Wolf (Breath)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32F46-5B6B-4C01-B91D-11364CF55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0012" cy="823912"/>
          </a:xfrm>
        </p:spPr>
        <p:txBody>
          <a:bodyPr/>
          <a:lstStyle/>
          <a:p>
            <a:r>
              <a:rPr lang="en-US" sz="2600"/>
              <a:t>National Halves (Breath-Based)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40372F-7284-4EAC-BA9B-7708B3C5A48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Iroquois</a:t>
            </a:r>
          </a:p>
          <a:p>
            <a:pPr lvl="1"/>
            <a:r>
              <a:rPr lang="en-US" b="1"/>
              <a:t>Youngers (Blood)</a:t>
            </a:r>
          </a:p>
          <a:p>
            <a:pPr lvl="1"/>
            <a:r>
              <a:rPr lang="en-US" b="1"/>
              <a:t>Elders (Breath)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E6A267-7DC7-4C5A-BCF7-B21BFC13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26008">
            <a:off x="3815901" y="3542908"/>
            <a:ext cx="1784455" cy="2225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E670A8-DFD9-497B-A3A3-72795D79E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395" y="4043966"/>
            <a:ext cx="2117286" cy="2646607"/>
          </a:xfrm>
          <a:custGeom>
            <a:avLst/>
            <a:gdLst>
              <a:gd name="connsiteX0" fmla="*/ 0 w 2117286"/>
              <a:gd name="connsiteY0" fmla="*/ 0 h 2646607"/>
              <a:gd name="connsiteX1" fmla="*/ 465803 w 2117286"/>
              <a:gd name="connsiteY1" fmla="*/ 0 h 2646607"/>
              <a:gd name="connsiteX2" fmla="*/ 931606 w 2117286"/>
              <a:gd name="connsiteY2" fmla="*/ 0 h 2646607"/>
              <a:gd name="connsiteX3" fmla="*/ 1503273 w 2117286"/>
              <a:gd name="connsiteY3" fmla="*/ 0 h 2646607"/>
              <a:gd name="connsiteX4" fmla="*/ 2117286 w 2117286"/>
              <a:gd name="connsiteY4" fmla="*/ 0 h 2646607"/>
              <a:gd name="connsiteX5" fmla="*/ 2117286 w 2117286"/>
              <a:gd name="connsiteY5" fmla="*/ 555787 h 2646607"/>
              <a:gd name="connsiteX6" fmla="*/ 2117286 w 2117286"/>
              <a:gd name="connsiteY6" fmla="*/ 1111575 h 2646607"/>
              <a:gd name="connsiteX7" fmla="*/ 2117286 w 2117286"/>
              <a:gd name="connsiteY7" fmla="*/ 1667362 h 2646607"/>
              <a:gd name="connsiteX8" fmla="*/ 2117286 w 2117286"/>
              <a:gd name="connsiteY8" fmla="*/ 2646607 h 2646607"/>
              <a:gd name="connsiteX9" fmla="*/ 1630310 w 2117286"/>
              <a:gd name="connsiteY9" fmla="*/ 2646607 h 2646607"/>
              <a:gd name="connsiteX10" fmla="*/ 1143334 w 2117286"/>
              <a:gd name="connsiteY10" fmla="*/ 2646607 h 2646607"/>
              <a:gd name="connsiteX11" fmla="*/ 635186 w 2117286"/>
              <a:gd name="connsiteY11" fmla="*/ 2646607 h 2646607"/>
              <a:gd name="connsiteX12" fmla="*/ 0 w 2117286"/>
              <a:gd name="connsiteY12" fmla="*/ 2646607 h 2646607"/>
              <a:gd name="connsiteX13" fmla="*/ 0 w 2117286"/>
              <a:gd name="connsiteY13" fmla="*/ 2196684 h 2646607"/>
              <a:gd name="connsiteX14" fmla="*/ 0 w 2117286"/>
              <a:gd name="connsiteY14" fmla="*/ 1720295 h 2646607"/>
              <a:gd name="connsiteX15" fmla="*/ 0 w 2117286"/>
              <a:gd name="connsiteY15" fmla="*/ 1217439 h 2646607"/>
              <a:gd name="connsiteX16" fmla="*/ 0 w 2117286"/>
              <a:gd name="connsiteY16" fmla="*/ 635186 h 2646607"/>
              <a:gd name="connsiteX17" fmla="*/ 0 w 2117286"/>
              <a:gd name="connsiteY17" fmla="*/ 0 h 26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17286" h="2646607" fill="none" extrusionOk="0">
                <a:moveTo>
                  <a:pt x="0" y="0"/>
                </a:moveTo>
                <a:cubicBezTo>
                  <a:pt x="169195" y="-9252"/>
                  <a:pt x="341240" y="42101"/>
                  <a:pt x="465803" y="0"/>
                </a:cubicBezTo>
                <a:cubicBezTo>
                  <a:pt x="590366" y="-42101"/>
                  <a:pt x="767708" y="4521"/>
                  <a:pt x="931606" y="0"/>
                </a:cubicBezTo>
                <a:cubicBezTo>
                  <a:pt x="1095504" y="-4521"/>
                  <a:pt x="1387234" y="60339"/>
                  <a:pt x="1503273" y="0"/>
                </a:cubicBezTo>
                <a:cubicBezTo>
                  <a:pt x="1619312" y="-60339"/>
                  <a:pt x="1894469" y="66653"/>
                  <a:pt x="2117286" y="0"/>
                </a:cubicBezTo>
                <a:cubicBezTo>
                  <a:pt x="2169214" y="188790"/>
                  <a:pt x="2081564" y="397091"/>
                  <a:pt x="2117286" y="555787"/>
                </a:cubicBezTo>
                <a:cubicBezTo>
                  <a:pt x="2153008" y="714483"/>
                  <a:pt x="2052292" y="938999"/>
                  <a:pt x="2117286" y="1111575"/>
                </a:cubicBezTo>
                <a:cubicBezTo>
                  <a:pt x="2182280" y="1284151"/>
                  <a:pt x="2056521" y="1522187"/>
                  <a:pt x="2117286" y="1667362"/>
                </a:cubicBezTo>
                <a:cubicBezTo>
                  <a:pt x="2178051" y="1812537"/>
                  <a:pt x="2111872" y="2228389"/>
                  <a:pt x="2117286" y="2646607"/>
                </a:cubicBezTo>
                <a:cubicBezTo>
                  <a:pt x="2005673" y="2670628"/>
                  <a:pt x="1870764" y="2627790"/>
                  <a:pt x="1630310" y="2646607"/>
                </a:cubicBezTo>
                <a:cubicBezTo>
                  <a:pt x="1389856" y="2665424"/>
                  <a:pt x="1262360" y="2618719"/>
                  <a:pt x="1143334" y="2646607"/>
                </a:cubicBezTo>
                <a:cubicBezTo>
                  <a:pt x="1024308" y="2674495"/>
                  <a:pt x="871385" y="2642050"/>
                  <a:pt x="635186" y="2646607"/>
                </a:cubicBezTo>
                <a:cubicBezTo>
                  <a:pt x="398987" y="2651164"/>
                  <a:pt x="139371" y="2573199"/>
                  <a:pt x="0" y="2646607"/>
                </a:cubicBezTo>
                <a:cubicBezTo>
                  <a:pt x="-14300" y="2487252"/>
                  <a:pt x="26987" y="2347387"/>
                  <a:pt x="0" y="2196684"/>
                </a:cubicBezTo>
                <a:cubicBezTo>
                  <a:pt x="-26987" y="2045981"/>
                  <a:pt x="32183" y="1834343"/>
                  <a:pt x="0" y="1720295"/>
                </a:cubicBezTo>
                <a:cubicBezTo>
                  <a:pt x="-32183" y="1606247"/>
                  <a:pt x="51319" y="1407717"/>
                  <a:pt x="0" y="1217439"/>
                </a:cubicBezTo>
                <a:cubicBezTo>
                  <a:pt x="-51319" y="1027161"/>
                  <a:pt x="68688" y="883404"/>
                  <a:pt x="0" y="635186"/>
                </a:cubicBezTo>
                <a:cubicBezTo>
                  <a:pt x="-68688" y="386968"/>
                  <a:pt x="30553" y="261616"/>
                  <a:pt x="0" y="0"/>
                </a:cubicBezTo>
                <a:close/>
              </a:path>
              <a:path w="2117286" h="2646607" stroke="0" extrusionOk="0">
                <a:moveTo>
                  <a:pt x="0" y="0"/>
                </a:moveTo>
                <a:cubicBezTo>
                  <a:pt x="220247" y="-53858"/>
                  <a:pt x="344127" y="14505"/>
                  <a:pt x="529322" y="0"/>
                </a:cubicBezTo>
                <a:cubicBezTo>
                  <a:pt x="714517" y="-14505"/>
                  <a:pt x="934437" y="36429"/>
                  <a:pt x="1058643" y="0"/>
                </a:cubicBezTo>
                <a:cubicBezTo>
                  <a:pt x="1182849" y="-36429"/>
                  <a:pt x="1358746" y="26900"/>
                  <a:pt x="1566792" y="0"/>
                </a:cubicBezTo>
                <a:cubicBezTo>
                  <a:pt x="1774838" y="-26900"/>
                  <a:pt x="1941969" y="9091"/>
                  <a:pt x="2117286" y="0"/>
                </a:cubicBezTo>
                <a:cubicBezTo>
                  <a:pt x="2162765" y="130428"/>
                  <a:pt x="2073288" y="275238"/>
                  <a:pt x="2117286" y="476389"/>
                </a:cubicBezTo>
                <a:cubicBezTo>
                  <a:pt x="2161284" y="677540"/>
                  <a:pt x="2088925" y="855259"/>
                  <a:pt x="2117286" y="979245"/>
                </a:cubicBezTo>
                <a:cubicBezTo>
                  <a:pt x="2145647" y="1103231"/>
                  <a:pt x="2068403" y="1300505"/>
                  <a:pt x="2117286" y="1561498"/>
                </a:cubicBezTo>
                <a:cubicBezTo>
                  <a:pt x="2166169" y="1822491"/>
                  <a:pt x="2088107" y="1959496"/>
                  <a:pt x="2117286" y="2064353"/>
                </a:cubicBezTo>
                <a:cubicBezTo>
                  <a:pt x="2146465" y="2169211"/>
                  <a:pt x="2100801" y="2366958"/>
                  <a:pt x="2117286" y="2646607"/>
                </a:cubicBezTo>
                <a:cubicBezTo>
                  <a:pt x="1846157" y="2665627"/>
                  <a:pt x="1795289" y="2628212"/>
                  <a:pt x="1566792" y="2646607"/>
                </a:cubicBezTo>
                <a:cubicBezTo>
                  <a:pt x="1338295" y="2665002"/>
                  <a:pt x="1278906" y="2608863"/>
                  <a:pt x="1037470" y="2646607"/>
                </a:cubicBezTo>
                <a:cubicBezTo>
                  <a:pt x="796034" y="2684351"/>
                  <a:pt x="754175" y="2599481"/>
                  <a:pt x="508149" y="2646607"/>
                </a:cubicBezTo>
                <a:cubicBezTo>
                  <a:pt x="262123" y="2693733"/>
                  <a:pt x="118990" y="2593290"/>
                  <a:pt x="0" y="2646607"/>
                </a:cubicBezTo>
                <a:cubicBezTo>
                  <a:pt x="-26067" y="2521059"/>
                  <a:pt x="14468" y="2333791"/>
                  <a:pt x="0" y="2196684"/>
                </a:cubicBezTo>
                <a:cubicBezTo>
                  <a:pt x="-14468" y="2059577"/>
                  <a:pt x="29591" y="1931119"/>
                  <a:pt x="0" y="1667362"/>
                </a:cubicBezTo>
                <a:cubicBezTo>
                  <a:pt x="-29591" y="1403605"/>
                  <a:pt x="19781" y="1222899"/>
                  <a:pt x="0" y="1111575"/>
                </a:cubicBezTo>
                <a:cubicBezTo>
                  <a:pt x="-19781" y="1000251"/>
                  <a:pt x="15557" y="766475"/>
                  <a:pt x="0" y="529321"/>
                </a:cubicBezTo>
                <a:cubicBezTo>
                  <a:pt x="-15557" y="292167"/>
                  <a:pt x="43623" y="115275"/>
                  <a:pt x="0" y="0"/>
                </a:cubicBezTo>
                <a:close/>
              </a:path>
            </a:pathLst>
          </a:custGeom>
          <a:ln w="1905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7098608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5FC392-57E9-4F84-9B1D-DB8E4AFBD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469" y="3846534"/>
            <a:ext cx="4583473" cy="2021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48D313-9BFA-43CF-A65B-419CD757C711}"/>
              </a:ext>
            </a:extLst>
          </p:cNvPr>
          <p:cNvSpPr txBox="1"/>
          <p:nvPr/>
        </p:nvSpPr>
        <p:spPr>
          <a:xfrm rot="5400000">
            <a:off x="8712727" y="5189528"/>
            <a:ext cx="3161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latin typeface="Century Gothic" panose="020B0502020202020204" pitchFamily="34" charset="0"/>
              </a:rPr>
              <a:t>}</a:t>
            </a:r>
            <a:endParaRPr lang="en-US" sz="10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FAB6FA-7B42-4ADC-ADE6-DD82F7959ED4}"/>
              </a:ext>
            </a:extLst>
          </p:cNvPr>
          <p:cNvSpPr txBox="1"/>
          <p:nvPr/>
        </p:nvSpPr>
        <p:spPr>
          <a:xfrm>
            <a:off x="8396839" y="6340558"/>
            <a:ext cx="76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Elders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39E2B5-28CA-4F70-88CE-90760E463072}"/>
              </a:ext>
            </a:extLst>
          </p:cNvPr>
          <p:cNvSpPr txBox="1"/>
          <p:nvPr/>
        </p:nvSpPr>
        <p:spPr>
          <a:xfrm rot="5400000">
            <a:off x="10468405" y="5598336"/>
            <a:ext cx="291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entury Gothic" panose="020B0502020202020204" pitchFamily="34" charset="0"/>
              </a:rPr>
              <a:t>}</a:t>
            </a:r>
            <a:endParaRPr lang="en-US" sz="5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9E8A7B-98D0-4B6F-8A31-BABAF1FC0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86" y="5554810"/>
            <a:ext cx="1457070" cy="10546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D68798-C5F3-4578-ACEC-FD2D03A52E57}"/>
              </a:ext>
            </a:extLst>
          </p:cNvPr>
          <p:cNvSpPr txBox="1"/>
          <p:nvPr/>
        </p:nvSpPr>
        <p:spPr>
          <a:xfrm>
            <a:off x="10130462" y="6321241"/>
            <a:ext cx="101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Younger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C50595-7386-404C-8335-CCEF369C2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575" y="6255949"/>
            <a:ext cx="106689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58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723</Words>
  <Application>Microsoft Office PowerPoint</Application>
  <PresentationFormat>Widescreen</PresentationFormat>
  <Paragraphs>199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Brush Script MT</vt:lpstr>
      <vt:lpstr>Calibri</vt:lpstr>
      <vt:lpstr>Calibri Light</vt:lpstr>
      <vt:lpstr>Castellar</vt:lpstr>
      <vt:lpstr>Century Gothic</vt:lpstr>
      <vt:lpstr>Wingdings</vt:lpstr>
      <vt:lpstr>Office Theme</vt:lpstr>
      <vt:lpstr>PowerPoint Presentation</vt:lpstr>
      <vt:lpstr>Fractals:  A Primer</vt:lpstr>
      <vt:lpstr>The Twinned Cosmos:  Dual Fractals</vt:lpstr>
      <vt:lpstr>As Complements</vt:lpstr>
      <vt:lpstr>North America: Sacred Twinship Serpent &amp; Eagle Mound Motifs</vt:lpstr>
      <vt:lpstr>Central America: Quetzecoatl: The Feathered Serpent</vt:lpstr>
      <vt:lpstr>South America</vt:lpstr>
      <vt:lpstr>South America</vt:lpstr>
      <vt:lpstr>The Halved Whole  Reflected Culture-wide</vt:lpstr>
      <vt:lpstr>PowerPoint Presentation</vt:lpstr>
      <vt:lpstr>Iconography of Twinned Cosmos</vt:lpstr>
      <vt:lpstr>Iconographyof the Twinned Cosmos</vt:lpstr>
      <vt:lpstr>Iconographyof the Twinned Cosmos</vt:lpstr>
      <vt:lpstr>Fractals Must Apply to  People</vt:lpstr>
      <vt:lpstr>Some Nations  Fractal Out the Halves</vt:lpstr>
      <vt:lpstr>Fractaled halves Account for Missionary Histeria</vt:lpstr>
      <vt:lpstr>AnthroPologists &amp; Historians  Followed Suit</vt:lpstr>
      <vt:lpstr>What Happens When Your Knowledge Is Forbidden?</vt:lpstr>
      <vt:lpstr>The Small Knowledge</vt:lpstr>
      <vt:lpstr>The Two Spirits Morph…</vt:lpstr>
      <vt:lpstr>“Two-Spiritedness” Today Among All Those Things We Know for Sure . . . </vt:lpstr>
      <vt:lpstr>           = Boundary Crossing            ≠ Two Spiritedness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Mann, Barbara A.</dc:creator>
  <cp:lastModifiedBy>Mann, Barbara A.</cp:lastModifiedBy>
  <cp:revision>96</cp:revision>
  <dcterms:created xsi:type="dcterms:W3CDTF">2021-07-30T14:51:53Z</dcterms:created>
  <dcterms:modified xsi:type="dcterms:W3CDTF">2021-08-10T14:52:09Z</dcterms:modified>
</cp:coreProperties>
</file>