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15" r:id="rId3"/>
    <p:sldId id="258" r:id="rId4"/>
    <p:sldId id="285" r:id="rId5"/>
    <p:sldId id="309" r:id="rId6"/>
    <p:sldId id="299" r:id="rId7"/>
    <p:sldId id="298" r:id="rId8"/>
    <p:sldId id="286" r:id="rId9"/>
    <p:sldId id="312" r:id="rId10"/>
    <p:sldId id="313" r:id="rId11"/>
    <p:sldId id="300" r:id="rId12"/>
    <p:sldId id="294" r:id="rId13"/>
    <p:sldId id="302" r:id="rId14"/>
    <p:sldId id="308" r:id="rId15"/>
    <p:sldId id="303" r:id="rId16"/>
    <p:sldId id="296" r:id="rId17"/>
    <p:sldId id="292" r:id="rId18"/>
    <p:sldId id="304" r:id="rId19"/>
    <p:sldId id="293" r:id="rId20"/>
    <p:sldId id="310" r:id="rId21"/>
    <p:sldId id="311" r:id="rId22"/>
    <p:sldId id="316" r:id="rId23"/>
    <p:sldId id="276" r:id="rId24"/>
    <p:sldId id="305" r:id="rId25"/>
    <p:sldId id="306" r:id="rId26"/>
    <p:sldId id="307" r:id="rId27"/>
    <p:sldId id="314" r:id="rId28"/>
  </p:sldIdLst>
  <p:sldSz cx="12192000" cy="6858000"/>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C6EEB6E-04BE-4269-BDD5-BB7D6AF64998}">
          <p14:sldIdLst>
            <p14:sldId id="256"/>
            <p14:sldId id="315"/>
            <p14:sldId id="258"/>
            <p14:sldId id="285"/>
            <p14:sldId id="309"/>
            <p14:sldId id="299"/>
            <p14:sldId id="298"/>
            <p14:sldId id="286"/>
            <p14:sldId id="312"/>
            <p14:sldId id="313"/>
            <p14:sldId id="300"/>
            <p14:sldId id="294"/>
            <p14:sldId id="302"/>
            <p14:sldId id="308"/>
            <p14:sldId id="303"/>
            <p14:sldId id="296"/>
            <p14:sldId id="292"/>
            <p14:sldId id="304"/>
            <p14:sldId id="293"/>
            <p14:sldId id="310"/>
            <p14:sldId id="311"/>
            <p14:sldId id="316"/>
            <p14:sldId id="276"/>
            <p14:sldId id="305"/>
            <p14:sldId id="306"/>
            <p14:sldId id="307"/>
            <p14:sldId id="31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2" d="100"/>
          <a:sy n="52" d="100"/>
        </p:scale>
        <p:origin x="75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11/26/2021</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11/26/2021</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7A6AD-8829-4241-B0D0-62A1A01F0AFC}"/>
              </a:ext>
            </a:extLst>
          </p:cNvPr>
          <p:cNvSpPr>
            <a:spLocks noGrp="1"/>
          </p:cNvSpPr>
          <p:nvPr>
            <p:ph type="ctrTitle"/>
          </p:nvPr>
        </p:nvSpPr>
        <p:spPr/>
        <p:txBody>
          <a:bodyPr/>
          <a:lstStyle/>
          <a:p>
            <a:r>
              <a:rPr lang="en-IE" dirty="0"/>
              <a:t>Dying for Peace</a:t>
            </a:r>
            <a:br>
              <a:rPr lang="en-IE" dirty="0"/>
            </a:br>
            <a:r>
              <a:rPr lang="en-IE" dirty="0"/>
              <a:t>Sacrifice and the Perversion of Love </a:t>
            </a:r>
          </a:p>
        </p:txBody>
      </p:sp>
      <p:sp>
        <p:nvSpPr>
          <p:cNvPr id="3" name="Subtitle 2">
            <a:extLst>
              <a:ext uri="{FF2B5EF4-FFF2-40B4-BE49-F238E27FC236}">
                <a16:creationId xmlns:a16="http://schemas.microsoft.com/office/drawing/2014/main" id="{1E3840C5-CA52-47FB-9DE6-C9BBDF553D4F}"/>
              </a:ext>
            </a:extLst>
          </p:cNvPr>
          <p:cNvSpPr>
            <a:spLocks noGrp="1"/>
          </p:cNvSpPr>
          <p:nvPr>
            <p:ph type="subTitle" idx="1"/>
          </p:nvPr>
        </p:nvSpPr>
        <p:spPr/>
        <p:txBody>
          <a:bodyPr>
            <a:normAutofit/>
          </a:bodyPr>
          <a:lstStyle/>
          <a:p>
            <a:r>
              <a:rPr lang="en-IE" sz="2400" dirty="0"/>
              <a:t>Mary Condren Th.D.</a:t>
            </a:r>
          </a:p>
          <a:p>
            <a:r>
              <a:rPr lang="en-IE" sz="2400" dirty="0"/>
              <a:t>Maternal Gift Economy movement, 2</a:t>
            </a:r>
            <a:r>
              <a:rPr lang="en-IE" sz="2400" baseline="30000" dirty="0"/>
              <a:t>nd</a:t>
            </a:r>
            <a:r>
              <a:rPr lang="en-IE" sz="2400" dirty="0"/>
              <a:t> Annual Conference, 2021</a:t>
            </a:r>
          </a:p>
        </p:txBody>
      </p:sp>
    </p:spTree>
    <p:extLst>
      <p:ext uri="{BB962C8B-B14F-4D97-AF65-F5344CB8AC3E}">
        <p14:creationId xmlns:p14="http://schemas.microsoft.com/office/powerpoint/2010/main" val="27636565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5FC1C-E4EB-4602-BC71-FE0128087613}"/>
              </a:ext>
            </a:extLst>
          </p:cNvPr>
          <p:cNvSpPr>
            <a:spLocks noGrp="1"/>
          </p:cNvSpPr>
          <p:nvPr>
            <p:ph type="title"/>
          </p:nvPr>
        </p:nvSpPr>
        <p:spPr/>
        <p:txBody>
          <a:bodyPr/>
          <a:lstStyle/>
          <a:p>
            <a:r>
              <a:rPr lang="en-IE" dirty="0"/>
              <a:t>Take me Back …..</a:t>
            </a:r>
          </a:p>
        </p:txBody>
      </p:sp>
      <p:sp>
        <p:nvSpPr>
          <p:cNvPr id="3" name="Content Placeholder 2">
            <a:extLst>
              <a:ext uri="{FF2B5EF4-FFF2-40B4-BE49-F238E27FC236}">
                <a16:creationId xmlns:a16="http://schemas.microsoft.com/office/drawing/2014/main" id="{4DCEA13E-6D6F-4EF1-9529-4774A2C6A02E}"/>
              </a:ext>
            </a:extLst>
          </p:cNvPr>
          <p:cNvSpPr>
            <a:spLocks noGrp="1"/>
          </p:cNvSpPr>
          <p:nvPr>
            <p:ph idx="1"/>
          </p:nvPr>
        </p:nvSpPr>
        <p:spPr/>
        <p:txBody>
          <a:bodyPr>
            <a:normAutofit fontScale="92500" lnSpcReduction="20000"/>
          </a:bodyPr>
          <a:lstStyle/>
          <a:p>
            <a:r>
              <a:rPr lang="en-IE" sz="2600" b="0" i="0" dirty="0">
                <a:solidFill>
                  <a:srgbClr val="202124"/>
                </a:solidFill>
                <a:effectLst/>
                <a:latin typeface="arial" panose="020B0604020202020204" pitchFamily="34" charset="0"/>
              </a:rPr>
              <a:t>Take me back to the garden</a:t>
            </a:r>
            <a:br>
              <a:rPr lang="en-IE" sz="2600" dirty="0"/>
            </a:br>
            <a:r>
              <a:rPr lang="en-IE" sz="2600" b="0" i="0" dirty="0">
                <a:solidFill>
                  <a:srgbClr val="202124"/>
                </a:solidFill>
                <a:effectLst/>
                <a:latin typeface="arial" panose="020B0604020202020204" pitchFamily="34" charset="0"/>
              </a:rPr>
              <a:t>Take me back and walk with me</a:t>
            </a:r>
            <a:br>
              <a:rPr lang="en-IE" sz="2600" dirty="0"/>
            </a:br>
            <a:r>
              <a:rPr lang="en-IE" sz="2600" b="0" i="0" dirty="0">
                <a:solidFill>
                  <a:srgbClr val="202124"/>
                </a:solidFill>
                <a:effectLst/>
                <a:latin typeface="arial" panose="020B0604020202020204" pitchFamily="34" charset="0"/>
              </a:rPr>
              <a:t>For Your presence I am longing</a:t>
            </a:r>
            <a:br>
              <a:rPr lang="en-IE" sz="2600" dirty="0"/>
            </a:br>
            <a:r>
              <a:rPr lang="en-IE" sz="2600" b="0" i="0" dirty="0">
                <a:solidFill>
                  <a:srgbClr val="202124"/>
                </a:solidFill>
                <a:effectLst/>
                <a:latin typeface="arial" panose="020B0604020202020204" pitchFamily="34" charset="0"/>
              </a:rPr>
              <a:t>Take me back, God, take me back</a:t>
            </a:r>
            <a:br>
              <a:rPr lang="en-IE" sz="2600" dirty="0"/>
            </a:br>
            <a:r>
              <a:rPr lang="en-IE" sz="2600" b="0" i="0" dirty="0" err="1">
                <a:solidFill>
                  <a:srgbClr val="202124"/>
                </a:solidFill>
                <a:effectLst/>
                <a:latin typeface="arial" panose="020B0604020202020204" pitchFamily="34" charset="0"/>
              </a:rPr>
              <a:t>Back</a:t>
            </a:r>
            <a:r>
              <a:rPr lang="en-IE" sz="2600" b="0" i="0" dirty="0">
                <a:solidFill>
                  <a:srgbClr val="202124"/>
                </a:solidFill>
                <a:effectLst/>
                <a:latin typeface="arial" panose="020B0604020202020204" pitchFamily="34" charset="0"/>
              </a:rPr>
              <a:t> to Your kingdom, come</a:t>
            </a:r>
            <a:br>
              <a:rPr lang="en-IE" sz="2600" dirty="0"/>
            </a:br>
            <a:r>
              <a:rPr lang="en-IE" sz="2600" b="0" i="0" dirty="0">
                <a:solidFill>
                  <a:srgbClr val="202124"/>
                </a:solidFill>
                <a:effectLst/>
                <a:latin typeface="arial" panose="020B0604020202020204" pitchFamily="34" charset="0"/>
              </a:rPr>
              <a:t>Take me back, back to Your kingdom, come</a:t>
            </a:r>
          </a:p>
          <a:p>
            <a:endParaRPr lang="en-IE" sz="2600" dirty="0">
              <a:solidFill>
                <a:srgbClr val="202124"/>
              </a:solidFill>
              <a:latin typeface="arial" panose="020B0604020202020204" pitchFamily="34" charset="0"/>
            </a:endParaRPr>
          </a:p>
          <a:p>
            <a:r>
              <a:rPr lang="en-IE" sz="2600" dirty="0">
                <a:solidFill>
                  <a:srgbClr val="202124"/>
                </a:solidFill>
                <a:latin typeface="arial" panose="020B0604020202020204" pitchFamily="34" charset="0"/>
              </a:rPr>
              <a:t>Song by David Crowder</a:t>
            </a:r>
            <a:endParaRPr lang="en-IE" sz="2600" dirty="0"/>
          </a:p>
          <a:p>
            <a:endParaRPr lang="en-IE" dirty="0"/>
          </a:p>
        </p:txBody>
      </p:sp>
    </p:spTree>
    <p:extLst>
      <p:ext uri="{BB962C8B-B14F-4D97-AF65-F5344CB8AC3E}">
        <p14:creationId xmlns:p14="http://schemas.microsoft.com/office/powerpoint/2010/main" val="2623132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D080C-8F78-4DD5-90B0-8374A09C098C}"/>
              </a:ext>
            </a:extLst>
          </p:cNvPr>
          <p:cNvSpPr>
            <a:spLocks noGrp="1"/>
          </p:cNvSpPr>
          <p:nvPr>
            <p:ph type="title"/>
          </p:nvPr>
        </p:nvSpPr>
        <p:spPr/>
        <p:txBody>
          <a:bodyPr/>
          <a:lstStyle/>
          <a:p>
            <a:r>
              <a:rPr lang="en-IE" dirty="0"/>
              <a:t>Hidden Victims: Women in the Sacrificial Social Contract</a:t>
            </a:r>
          </a:p>
        </p:txBody>
      </p:sp>
      <p:sp>
        <p:nvSpPr>
          <p:cNvPr id="3" name="Content Placeholder 2">
            <a:extLst>
              <a:ext uri="{FF2B5EF4-FFF2-40B4-BE49-F238E27FC236}">
                <a16:creationId xmlns:a16="http://schemas.microsoft.com/office/drawing/2014/main" id="{CD2E57EA-27CE-4E3B-8E9E-CF2AB6E2A773}"/>
              </a:ext>
            </a:extLst>
          </p:cNvPr>
          <p:cNvSpPr>
            <a:spLocks noGrp="1"/>
          </p:cNvSpPr>
          <p:nvPr>
            <p:ph idx="1"/>
          </p:nvPr>
        </p:nvSpPr>
        <p:spPr/>
        <p:txBody>
          <a:bodyPr>
            <a:normAutofit fontScale="40000" lnSpcReduction="20000"/>
          </a:bodyPr>
          <a:lstStyle/>
          <a:p>
            <a:pPr>
              <a:lnSpc>
                <a:spcPct val="107000"/>
              </a:lnSpc>
              <a:spcAft>
                <a:spcPts val="800"/>
              </a:spcAft>
            </a:pPr>
            <a:r>
              <a:rPr lang="en-IE" sz="5900" i="1" dirty="0">
                <a:effectLst/>
                <a:latin typeface="Calibri" panose="020F0502020204030204" pitchFamily="34" charset="0"/>
                <a:ea typeface="Calibri" panose="020F0502020204030204" pitchFamily="34" charset="0"/>
                <a:cs typeface="Times New Roman" panose="02020603050405020304" pitchFamily="18" charset="0"/>
              </a:rPr>
              <a:t>Most of our societies have been built on sacrifice. Social space exists only through an immolation.  René Girard (as well as Mircea Eliade, for example) offers numerous instances of this.  Girard's demonstration can be applied to a large number of social phenomena. But he says little about how his work is relevant to women...It would seem to me to be more appropriate to inquire whether, under the sacrificed victim, another victim is often hidden.</a:t>
            </a:r>
            <a:r>
              <a:rPr lang="en-IE" sz="5900" dirty="0">
                <a:effectLst/>
                <a:latin typeface="Calibri" panose="020F0502020204030204" pitchFamily="34" charset="0"/>
                <a:ea typeface="Calibri" panose="020F0502020204030204" pitchFamily="34" charset="0"/>
                <a:cs typeface="Times New Roman" panose="02020603050405020304" pitchFamily="18" charset="0"/>
              </a:rPr>
              <a:t>  Luce </a:t>
            </a:r>
            <a:r>
              <a:rPr lang="en-IE" sz="5900" dirty="0" err="1">
                <a:effectLst/>
                <a:latin typeface="Calibri" panose="020F0502020204030204" pitchFamily="34" charset="0"/>
                <a:ea typeface="Calibri" panose="020F0502020204030204" pitchFamily="34" charset="0"/>
                <a:cs typeface="Times New Roman" panose="02020603050405020304" pitchFamily="18" charset="0"/>
              </a:rPr>
              <a:t>Irigaray</a:t>
            </a:r>
            <a:r>
              <a:rPr lang="en-IE" sz="5900" dirty="0">
                <a:effectLst/>
                <a:latin typeface="Calibri" panose="020F0502020204030204" pitchFamily="34" charset="0"/>
                <a:ea typeface="Calibri" panose="020F0502020204030204" pitchFamily="34" charset="0"/>
                <a:cs typeface="Times New Roman" panose="02020603050405020304" pitchFamily="18" charset="0"/>
              </a:rPr>
              <a:t>, </a:t>
            </a:r>
            <a:r>
              <a:rPr lang="en-IE" sz="5900" i="1" dirty="0">
                <a:effectLst/>
                <a:latin typeface="Calibri" panose="020F0502020204030204" pitchFamily="34" charset="0"/>
                <a:ea typeface="Calibri" panose="020F0502020204030204" pitchFamily="34" charset="0"/>
                <a:cs typeface="Times New Roman" panose="02020603050405020304" pitchFamily="18" charset="0"/>
              </a:rPr>
              <a:t>Sexes and Genealogies</a:t>
            </a:r>
            <a:r>
              <a:rPr lang="en-IE" sz="5900" dirty="0">
                <a:effectLst/>
                <a:latin typeface="Calibri" panose="020F0502020204030204" pitchFamily="34" charset="0"/>
                <a:ea typeface="Calibri" panose="020F0502020204030204" pitchFamily="34" charset="0"/>
                <a:cs typeface="Times New Roman" panose="02020603050405020304" pitchFamily="18" charset="0"/>
              </a:rPr>
              <a:t> pp.75-76. </a:t>
            </a: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r>
              <a:rPr lang="en-IE" sz="18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IE" dirty="0"/>
          </a:p>
        </p:txBody>
      </p:sp>
    </p:spTree>
    <p:extLst>
      <p:ext uri="{BB962C8B-B14F-4D97-AF65-F5344CB8AC3E}">
        <p14:creationId xmlns:p14="http://schemas.microsoft.com/office/powerpoint/2010/main" val="39914596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42F7D-3D34-414C-8BFD-27FCCFDCFF9A}"/>
              </a:ext>
            </a:extLst>
          </p:cNvPr>
          <p:cNvSpPr>
            <a:spLocks noGrp="1"/>
          </p:cNvSpPr>
          <p:nvPr>
            <p:ph type="title"/>
          </p:nvPr>
        </p:nvSpPr>
        <p:spPr/>
        <p:txBody>
          <a:bodyPr/>
          <a:lstStyle/>
          <a:p>
            <a:r>
              <a:rPr lang="en-IE" dirty="0"/>
              <a:t>The madness of </a:t>
            </a:r>
            <a:r>
              <a:rPr lang="en-IE"/>
              <a:t>love: The </a:t>
            </a:r>
            <a:r>
              <a:rPr lang="en-IE" dirty="0"/>
              <a:t>Masochistic sacrificial Position</a:t>
            </a:r>
          </a:p>
        </p:txBody>
      </p:sp>
      <p:sp>
        <p:nvSpPr>
          <p:cNvPr id="3" name="Content Placeholder 2">
            <a:extLst>
              <a:ext uri="{FF2B5EF4-FFF2-40B4-BE49-F238E27FC236}">
                <a16:creationId xmlns:a16="http://schemas.microsoft.com/office/drawing/2014/main" id="{CD2DB0A3-A037-40E2-AD6F-D1D15FA3D1CF}"/>
              </a:ext>
            </a:extLst>
          </p:cNvPr>
          <p:cNvSpPr>
            <a:spLocks noGrp="1"/>
          </p:cNvSpPr>
          <p:nvPr>
            <p:ph idx="1"/>
          </p:nvPr>
        </p:nvSpPr>
        <p:spPr/>
        <p:txBody>
          <a:bodyPr>
            <a:noAutofit/>
          </a:bodyPr>
          <a:lstStyle/>
          <a:p>
            <a:r>
              <a:rPr lang="en-IE" sz="3200" i="1" dirty="0">
                <a:effectLst/>
                <a:latin typeface="Times New Roman" panose="02020603050405020304" pitchFamily="18" charset="0"/>
                <a:ea typeface="Times New Roman" panose="02020603050405020304" pitchFamily="18" charset="0"/>
              </a:rPr>
              <a:t>What is this absolute and unconditional something that would somehow justify the establishment of a masochistic-sacrificial position? (The masochistic-sacrificial position) would in turn become a sort of </a:t>
            </a:r>
            <a:r>
              <a:rPr lang="en-IE" sz="3200" i="1" dirty="0" err="1">
                <a:effectLst/>
                <a:latin typeface="Times New Roman" panose="02020603050405020304" pitchFamily="18" charset="0"/>
                <a:ea typeface="Times New Roman" panose="02020603050405020304" pitchFamily="18" charset="0"/>
              </a:rPr>
              <a:t>supervalue</a:t>
            </a:r>
            <a:r>
              <a:rPr lang="en-IE" sz="3200" i="1" dirty="0">
                <a:effectLst/>
                <a:latin typeface="Times New Roman" panose="02020603050405020304" pitchFamily="18" charset="0"/>
                <a:ea typeface="Times New Roman" panose="02020603050405020304" pitchFamily="18" charset="0"/>
              </a:rPr>
              <a:t> because it would be put into the service of that absolute and unconditional something. Franco </a:t>
            </a:r>
            <a:r>
              <a:rPr lang="en-IE" sz="3200" i="1" dirty="0" err="1">
                <a:effectLst/>
                <a:latin typeface="Times New Roman" panose="02020603050405020304" pitchFamily="18" charset="0"/>
                <a:ea typeface="Times New Roman" panose="02020603050405020304" pitchFamily="18" charset="0"/>
              </a:rPr>
              <a:t>Fornari</a:t>
            </a:r>
            <a:endParaRPr lang="en-IE" sz="3200" dirty="0"/>
          </a:p>
        </p:txBody>
      </p:sp>
    </p:spTree>
    <p:extLst>
      <p:ext uri="{BB962C8B-B14F-4D97-AF65-F5344CB8AC3E}">
        <p14:creationId xmlns:p14="http://schemas.microsoft.com/office/powerpoint/2010/main" val="19754142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A819F-FCE2-469E-B947-8C3DFC766FFE}"/>
              </a:ext>
            </a:extLst>
          </p:cNvPr>
          <p:cNvSpPr>
            <a:spLocks noGrp="1"/>
          </p:cNvSpPr>
          <p:nvPr>
            <p:ph type="title"/>
          </p:nvPr>
        </p:nvSpPr>
        <p:spPr/>
        <p:txBody>
          <a:bodyPr/>
          <a:lstStyle/>
          <a:p>
            <a:r>
              <a:rPr lang="en-IE" dirty="0"/>
              <a:t>Regaining Lost Paradise: Mother  </a:t>
            </a:r>
          </a:p>
        </p:txBody>
      </p:sp>
      <p:sp>
        <p:nvSpPr>
          <p:cNvPr id="3" name="Content Placeholder 2">
            <a:extLst>
              <a:ext uri="{FF2B5EF4-FFF2-40B4-BE49-F238E27FC236}">
                <a16:creationId xmlns:a16="http://schemas.microsoft.com/office/drawing/2014/main" id="{1EB2C408-6B8B-4860-A7F1-E9A5B5F73D06}"/>
              </a:ext>
            </a:extLst>
          </p:cNvPr>
          <p:cNvSpPr>
            <a:spLocks noGrp="1"/>
          </p:cNvSpPr>
          <p:nvPr>
            <p:ph idx="1"/>
          </p:nvPr>
        </p:nvSpPr>
        <p:spPr/>
        <p:txBody>
          <a:bodyPr>
            <a:noAutofit/>
          </a:bodyPr>
          <a:lstStyle/>
          <a:p>
            <a:r>
              <a:rPr lang="en-IE" sz="2800" b="1" i="1" dirty="0">
                <a:effectLst/>
                <a:latin typeface="Times New Roman" panose="02020603050405020304" pitchFamily="18" charset="0"/>
                <a:ea typeface="Times New Roman" panose="02020603050405020304" pitchFamily="18" charset="0"/>
              </a:rPr>
              <a:t>The psychoanalytic answer to this question, or at least a certain type of psychoanalytic answer, leads us precisely and again back to food as the mother’s original gift to the child. This is that absolute and unconditional something that men carries in the deepest part of himself as a love object transfigured and </a:t>
            </a:r>
            <a:r>
              <a:rPr lang="en-IE" sz="2800" b="1" i="1" dirty="0" err="1">
                <a:effectLst/>
                <a:latin typeface="Times New Roman" panose="02020603050405020304" pitchFamily="18" charset="0"/>
                <a:ea typeface="Times New Roman" panose="02020603050405020304" pitchFamily="18" charset="0"/>
              </a:rPr>
              <a:t>absolutised</a:t>
            </a:r>
            <a:r>
              <a:rPr lang="en-IE" sz="2800" b="1" i="1" dirty="0">
                <a:effectLst/>
                <a:latin typeface="Times New Roman" panose="02020603050405020304" pitchFamily="18" charset="0"/>
                <a:ea typeface="Times New Roman" panose="02020603050405020304" pitchFamily="18" charset="0"/>
              </a:rPr>
              <a:t>, as a sort of paradise enjoyed in the beginning but quickly lost.  Franco </a:t>
            </a:r>
            <a:r>
              <a:rPr lang="en-IE" sz="2800" b="1" i="1" dirty="0" err="1">
                <a:effectLst/>
                <a:latin typeface="Times New Roman" panose="02020603050405020304" pitchFamily="18" charset="0"/>
                <a:ea typeface="Times New Roman" panose="02020603050405020304" pitchFamily="18" charset="0"/>
              </a:rPr>
              <a:t>Fornari</a:t>
            </a:r>
            <a:r>
              <a:rPr lang="en-IE" sz="2800" b="1" i="1" dirty="0">
                <a:effectLst/>
                <a:latin typeface="Times New Roman" panose="02020603050405020304" pitchFamily="18" charset="0"/>
                <a:ea typeface="Times New Roman" panose="02020603050405020304" pitchFamily="18" charset="0"/>
              </a:rPr>
              <a:t> </a:t>
            </a:r>
            <a:endParaRPr lang="en-IE" sz="2800" dirty="0"/>
          </a:p>
        </p:txBody>
      </p:sp>
    </p:spTree>
    <p:extLst>
      <p:ext uri="{BB962C8B-B14F-4D97-AF65-F5344CB8AC3E}">
        <p14:creationId xmlns:p14="http://schemas.microsoft.com/office/powerpoint/2010/main" val="20487690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5D3B4-3105-475D-883E-7C20E36F2F0E}"/>
              </a:ext>
            </a:extLst>
          </p:cNvPr>
          <p:cNvSpPr>
            <a:spLocks noGrp="1"/>
          </p:cNvSpPr>
          <p:nvPr>
            <p:ph type="title"/>
          </p:nvPr>
        </p:nvSpPr>
        <p:spPr/>
        <p:txBody>
          <a:bodyPr/>
          <a:lstStyle/>
          <a:p>
            <a:r>
              <a:rPr lang="en-IE" dirty="0"/>
              <a:t>Mourning, Nostalgia for Mother </a:t>
            </a:r>
          </a:p>
        </p:txBody>
      </p:sp>
      <p:sp>
        <p:nvSpPr>
          <p:cNvPr id="3" name="Content Placeholder 2">
            <a:extLst>
              <a:ext uri="{FF2B5EF4-FFF2-40B4-BE49-F238E27FC236}">
                <a16:creationId xmlns:a16="http://schemas.microsoft.com/office/drawing/2014/main" id="{5706F9BD-598D-42DA-B62B-B6D517BEE427}"/>
              </a:ext>
            </a:extLst>
          </p:cNvPr>
          <p:cNvSpPr>
            <a:spLocks noGrp="1"/>
          </p:cNvSpPr>
          <p:nvPr>
            <p:ph idx="1"/>
          </p:nvPr>
        </p:nvSpPr>
        <p:spPr/>
        <p:txBody>
          <a:bodyPr/>
          <a:lstStyle/>
          <a:p>
            <a:pPr>
              <a:lnSpc>
                <a:spcPct val="107000"/>
              </a:lnSpc>
              <a:spcAft>
                <a:spcPts val="800"/>
              </a:spcAft>
            </a:pPr>
            <a:r>
              <a:rPr lang="en-IE" sz="2800" i="1" dirty="0">
                <a:effectLst/>
                <a:latin typeface="Calibri" panose="020F0502020204030204" pitchFamily="34" charset="0"/>
                <a:ea typeface="Calibri" panose="020F0502020204030204" pitchFamily="34" charset="0"/>
                <a:cs typeface="Times New Roman" panose="02020603050405020304" pitchFamily="18" charset="0"/>
              </a:rPr>
              <a:t>They remain now and forever nostalgic for their first roots in the mother, but the immediacy of that nostalgia is killed or contradicted. This does not solve the problem, however. these swings between treetops and roots shows up again in the culture's movements up and down and in wars</a:t>
            </a:r>
            <a:r>
              <a:rPr lang="en-IE" sz="2800" i="1" baseline="30000" dirty="0">
                <a:effectLst/>
                <a:latin typeface="Calibri" panose="020F0502020204030204" pitchFamily="34" charset="0"/>
                <a:ea typeface="Calibri" panose="020F0502020204030204" pitchFamily="34" charset="0"/>
                <a:cs typeface="Times New Roman" panose="02020603050405020304" pitchFamily="18" charset="0"/>
              </a:rPr>
              <a:t>. </a:t>
            </a:r>
            <a:endParaRPr lang="en-IE"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1200"/>
              </a:lnSpc>
              <a:spcAft>
                <a:spcPts val="1200"/>
              </a:spcAft>
              <a:tabLst>
                <a:tab pos="-457200" algn="l"/>
              </a:tabLst>
            </a:pPr>
            <a:r>
              <a:rPr lang="en-IE" sz="2800" spc="-15" dirty="0">
                <a:effectLst/>
                <a:latin typeface="Calibri" panose="020F0502020204030204" pitchFamily="34" charset="0"/>
                <a:ea typeface="Calibri" panose="020F0502020204030204" pitchFamily="34" charset="0"/>
                <a:cs typeface="Courier New" panose="02070309020205020404" pitchFamily="49" charset="0"/>
              </a:rPr>
              <a:t>     Luce </a:t>
            </a:r>
            <a:r>
              <a:rPr lang="en-IE" sz="2800" spc="-15" dirty="0" err="1">
                <a:effectLst/>
                <a:latin typeface="Calibri" panose="020F0502020204030204" pitchFamily="34" charset="0"/>
                <a:ea typeface="Calibri" panose="020F0502020204030204" pitchFamily="34" charset="0"/>
                <a:cs typeface="Courier New" panose="02070309020205020404" pitchFamily="49" charset="0"/>
              </a:rPr>
              <a:t>Irigaray</a:t>
            </a:r>
            <a:r>
              <a:rPr lang="en-IE" sz="2800" spc="-15" dirty="0">
                <a:effectLst/>
                <a:latin typeface="Calibri" panose="020F0502020204030204" pitchFamily="34" charset="0"/>
                <a:ea typeface="Calibri" panose="020F0502020204030204" pitchFamily="34" charset="0"/>
                <a:cs typeface="Courier New" panose="02070309020205020404" pitchFamily="49" charset="0"/>
              </a:rPr>
              <a:t>, </a:t>
            </a:r>
            <a:r>
              <a:rPr lang="en-IE" sz="2800" i="1" spc="-15" dirty="0">
                <a:effectLst/>
                <a:latin typeface="Calibri" panose="020F0502020204030204" pitchFamily="34" charset="0"/>
                <a:ea typeface="Calibri" panose="020F0502020204030204" pitchFamily="34" charset="0"/>
                <a:cs typeface="Courier New" panose="02070309020205020404" pitchFamily="49" charset="0"/>
              </a:rPr>
              <a:t>Sexes and Genealogies</a:t>
            </a:r>
            <a:r>
              <a:rPr lang="en-IE" sz="2800" spc="-15" dirty="0">
                <a:effectLst/>
                <a:latin typeface="Calibri" panose="020F0502020204030204" pitchFamily="34" charset="0"/>
                <a:ea typeface="Calibri" panose="020F0502020204030204" pitchFamily="34" charset="0"/>
                <a:cs typeface="Courier New" panose="02070309020205020404" pitchFamily="49" charset="0"/>
              </a:rPr>
              <a:t> p.108-109. </a:t>
            </a:r>
            <a:endParaRPr lang="en-IE"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E" dirty="0"/>
          </a:p>
        </p:txBody>
      </p:sp>
    </p:spTree>
    <p:extLst>
      <p:ext uri="{BB962C8B-B14F-4D97-AF65-F5344CB8AC3E}">
        <p14:creationId xmlns:p14="http://schemas.microsoft.com/office/powerpoint/2010/main" val="1495911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6321D-7EB1-41AB-AA63-C7B5A998D769}"/>
              </a:ext>
            </a:extLst>
          </p:cNvPr>
          <p:cNvSpPr>
            <a:spLocks noGrp="1"/>
          </p:cNvSpPr>
          <p:nvPr>
            <p:ph type="title"/>
          </p:nvPr>
        </p:nvSpPr>
        <p:spPr/>
        <p:txBody>
          <a:bodyPr/>
          <a:lstStyle/>
          <a:p>
            <a:r>
              <a:rPr lang="en-IE" dirty="0"/>
              <a:t>Group formation as synthetic mother</a:t>
            </a:r>
          </a:p>
        </p:txBody>
      </p:sp>
      <p:sp>
        <p:nvSpPr>
          <p:cNvPr id="3" name="Content Placeholder 2">
            <a:extLst>
              <a:ext uri="{FF2B5EF4-FFF2-40B4-BE49-F238E27FC236}">
                <a16:creationId xmlns:a16="http://schemas.microsoft.com/office/drawing/2014/main" id="{0715D150-14D5-4776-85FA-564AFE48A79F}"/>
              </a:ext>
            </a:extLst>
          </p:cNvPr>
          <p:cNvSpPr>
            <a:spLocks noGrp="1"/>
          </p:cNvSpPr>
          <p:nvPr>
            <p:ph idx="1"/>
          </p:nvPr>
        </p:nvSpPr>
        <p:spPr/>
        <p:txBody>
          <a:bodyPr/>
          <a:lstStyle/>
          <a:p>
            <a:r>
              <a:rPr lang="en-IE" sz="2800" i="1" dirty="0">
                <a:effectLst/>
                <a:latin typeface="Times New Roman" panose="02020603050405020304" pitchFamily="18" charset="0"/>
                <a:ea typeface="Times New Roman" panose="02020603050405020304" pitchFamily="18" charset="0"/>
              </a:rPr>
              <a:t>And so human life becomes a continuous attempt, more or less hopeful, or more or less desperate, to regain this precious object. </a:t>
            </a:r>
            <a:r>
              <a:rPr lang="en-IE" sz="2800" b="1" i="1" dirty="0">
                <a:effectLst/>
                <a:latin typeface="Times New Roman" panose="02020603050405020304" pitchFamily="18" charset="0"/>
                <a:ea typeface="Times New Roman" panose="02020603050405020304" pitchFamily="18" charset="0"/>
              </a:rPr>
              <a:t>With one of these vicissitudes of regaining the original food, and the unity with the mother and her lost gift, seems to be connected the deepest origin of group formation.  Franco </a:t>
            </a:r>
            <a:r>
              <a:rPr lang="en-IE" sz="2800" b="1" i="1" dirty="0" err="1">
                <a:effectLst/>
                <a:latin typeface="Times New Roman" panose="02020603050405020304" pitchFamily="18" charset="0"/>
                <a:ea typeface="Times New Roman" panose="02020603050405020304" pitchFamily="18" charset="0"/>
              </a:rPr>
              <a:t>Fornari</a:t>
            </a:r>
            <a:endParaRPr lang="en-IE" sz="2800" dirty="0">
              <a:effectLst/>
              <a:latin typeface="Times New Roman" panose="02020603050405020304" pitchFamily="18" charset="0"/>
              <a:ea typeface="Times New Roman" panose="02020603050405020304" pitchFamily="18" charset="0"/>
            </a:endParaRPr>
          </a:p>
          <a:p>
            <a:endParaRPr lang="en-IE" dirty="0"/>
          </a:p>
        </p:txBody>
      </p:sp>
    </p:spTree>
    <p:extLst>
      <p:ext uri="{BB962C8B-B14F-4D97-AF65-F5344CB8AC3E}">
        <p14:creationId xmlns:p14="http://schemas.microsoft.com/office/powerpoint/2010/main" val="2101107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FF20F-4934-4995-88CB-904A31AEB505}"/>
              </a:ext>
            </a:extLst>
          </p:cNvPr>
          <p:cNvSpPr>
            <a:spLocks noGrp="1"/>
          </p:cNvSpPr>
          <p:nvPr>
            <p:ph type="title"/>
          </p:nvPr>
        </p:nvSpPr>
        <p:spPr/>
        <p:txBody>
          <a:bodyPr/>
          <a:lstStyle/>
          <a:p>
            <a:r>
              <a:rPr lang="en-IE" dirty="0"/>
              <a:t>Group dynamics : Mourning and the Banished Children of Eve</a:t>
            </a:r>
          </a:p>
        </p:txBody>
      </p:sp>
      <p:sp>
        <p:nvSpPr>
          <p:cNvPr id="3" name="Content Placeholder 2">
            <a:extLst>
              <a:ext uri="{FF2B5EF4-FFF2-40B4-BE49-F238E27FC236}">
                <a16:creationId xmlns:a16="http://schemas.microsoft.com/office/drawing/2014/main" id="{77162AFB-5527-4AAB-BAD8-933B0249402E}"/>
              </a:ext>
            </a:extLst>
          </p:cNvPr>
          <p:cNvSpPr>
            <a:spLocks noGrp="1"/>
          </p:cNvSpPr>
          <p:nvPr>
            <p:ph idx="1"/>
          </p:nvPr>
        </p:nvSpPr>
        <p:spPr/>
        <p:txBody>
          <a:bodyPr>
            <a:normAutofit/>
          </a:bodyPr>
          <a:lstStyle/>
          <a:p>
            <a:r>
              <a:rPr lang="en-IE" dirty="0">
                <a:effectLst/>
                <a:latin typeface="Times New Roman" panose="02020603050405020304" pitchFamily="18" charset="0"/>
                <a:ea typeface="Times New Roman" panose="02020603050405020304" pitchFamily="18" charset="0"/>
              </a:rPr>
              <a:t>(</a:t>
            </a:r>
            <a:r>
              <a:rPr lang="en-IE" dirty="0" err="1">
                <a:effectLst/>
                <a:latin typeface="Times New Roman" panose="02020603050405020304" pitchFamily="18" charset="0"/>
                <a:ea typeface="Times New Roman" panose="02020603050405020304" pitchFamily="18" charset="0"/>
              </a:rPr>
              <a:t>Geza</a:t>
            </a:r>
            <a:r>
              <a:rPr lang="en-IE" dirty="0">
                <a:effectLst/>
                <a:latin typeface="Times New Roman" panose="02020603050405020304" pitchFamily="18" charset="0"/>
                <a:ea typeface="Times New Roman" panose="02020603050405020304" pitchFamily="18" charset="0"/>
              </a:rPr>
              <a:t>) </a:t>
            </a:r>
            <a:r>
              <a:rPr lang="en-IE" dirty="0" err="1">
                <a:effectLst/>
                <a:latin typeface="Times New Roman" panose="02020603050405020304" pitchFamily="18" charset="0"/>
                <a:ea typeface="Times New Roman" panose="02020603050405020304" pitchFamily="18" charset="0"/>
              </a:rPr>
              <a:t>Roheim's</a:t>
            </a:r>
            <a:r>
              <a:rPr lang="en-IE" dirty="0">
                <a:effectLst/>
                <a:latin typeface="Times New Roman" panose="02020603050405020304" pitchFamily="18" charset="0"/>
                <a:ea typeface="Times New Roman" panose="02020603050405020304" pitchFamily="18" charset="0"/>
              </a:rPr>
              <a:t> thesis that the social relation takes the place of the relation to the mother (in the sense that man tends to maintain as a fiction that which he cannot preserve as a reality) allows us to say that the individual's experience in the group has a significance that tends to be illusory. Since it is aimed at denying her loss, the illusory recovery of the lost mother in the group is related to what we have called manic elaboration of mourning.  </a:t>
            </a:r>
            <a:r>
              <a:rPr lang="en-IE" dirty="0" err="1">
                <a:effectLst/>
                <a:latin typeface="Times New Roman" panose="02020603050405020304" pitchFamily="18" charset="0"/>
                <a:ea typeface="Times New Roman" panose="02020603050405020304" pitchFamily="18" charset="0"/>
              </a:rPr>
              <a:t>Fornari</a:t>
            </a:r>
            <a:r>
              <a:rPr lang="en-IE" dirty="0">
                <a:effectLst/>
                <a:latin typeface="Times New Roman" panose="02020603050405020304" pitchFamily="18" charset="0"/>
                <a:ea typeface="Times New Roman" panose="02020603050405020304" pitchFamily="18" charset="0"/>
              </a:rPr>
              <a:t>, </a:t>
            </a:r>
            <a:r>
              <a:rPr lang="en-IE" i="1" dirty="0">
                <a:effectLst/>
                <a:latin typeface="Times New Roman" panose="02020603050405020304" pitchFamily="18" charset="0"/>
                <a:ea typeface="Times New Roman" panose="02020603050405020304" pitchFamily="18" charset="0"/>
              </a:rPr>
              <a:t>The </a:t>
            </a:r>
            <a:r>
              <a:rPr lang="en-IE" i="1" dirty="0" err="1">
                <a:effectLst/>
                <a:latin typeface="Times New Roman" panose="02020603050405020304" pitchFamily="18" charset="0"/>
                <a:ea typeface="Times New Roman" panose="02020603050405020304" pitchFamily="18" charset="0"/>
              </a:rPr>
              <a:t>Psychoanalyis</a:t>
            </a:r>
            <a:r>
              <a:rPr lang="en-IE" i="1" dirty="0">
                <a:effectLst/>
                <a:latin typeface="Times New Roman" panose="02020603050405020304" pitchFamily="18" charset="0"/>
                <a:ea typeface="Times New Roman" panose="02020603050405020304" pitchFamily="18" charset="0"/>
              </a:rPr>
              <a:t> of War, </a:t>
            </a:r>
            <a:r>
              <a:rPr lang="en-IE" dirty="0">
                <a:effectLst/>
                <a:latin typeface="Times New Roman" panose="02020603050405020304" pitchFamily="18" charset="0"/>
                <a:ea typeface="Times New Roman" panose="02020603050405020304" pitchFamily="18" charset="0"/>
              </a:rPr>
              <a:t>p.134</a:t>
            </a:r>
          </a:p>
          <a:p>
            <a:endParaRPr lang="en-IE" dirty="0"/>
          </a:p>
        </p:txBody>
      </p:sp>
    </p:spTree>
    <p:extLst>
      <p:ext uri="{BB962C8B-B14F-4D97-AF65-F5344CB8AC3E}">
        <p14:creationId xmlns:p14="http://schemas.microsoft.com/office/powerpoint/2010/main" val="2099087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24442-52A8-4E63-B11A-1AA101B6CFEC}"/>
              </a:ext>
            </a:extLst>
          </p:cNvPr>
          <p:cNvSpPr>
            <a:spLocks noGrp="1"/>
          </p:cNvSpPr>
          <p:nvPr>
            <p:ph type="title"/>
          </p:nvPr>
        </p:nvSpPr>
        <p:spPr/>
        <p:txBody>
          <a:bodyPr/>
          <a:lstStyle/>
          <a:p>
            <a:r>
              <a:rPr lang="en-IE" dirty="0"/>
              <a:t>Discourse in the Sacrificial Social contract</a:t>
            </a:r>
          </a:p>
        </p:txBody>
      </p:sp>
      <p:sp>
        <p:nvSpPr>
          <p:cNvPr id="3" name="Content Placeholder 2">
            <a:extLst>
              <a:ext uri="{FF2B5EF4-FFF2-40B4-BE49-F238E27FC236}">
                <a16:creationId xmlns:a16="http://schemas.microsoft.com/office/drawing/2014/main" id="{AE6DBF3F-2519-4201-9291-EE9DF1B39932}"/>
              </a:ext>
            </a:extLst>
          </p:cNvPr>
          <p:cNvSpPr>
            <a:spLocks noGrp="1"/>
          </p:cNvSpPr>
          <p:nvPr>
            <p:ph idx="1"/>
          </p:nvPr>
        </p:nvSpPr>
        <p:spPr/>
        <p:txBody>
          <a:bodyPr>
            <a:normAutofit lnSpcReduction="10000"/>
          </a:bodyPr>
          <a:lstStyle/>
          <a:p>
            <a:r>
              <a:rPr lang="en-IE" sz="2800" dirty="0"/>
              <a:t>Return to the Garden of Paradise, but only after death </a:t>
            </a:r>
          </a:p>
          <a:p>
            <a:r>
              <a:rPr lang="en-IE" sz="2800" dirty="0"/>
              <a:t>Religious discourse passes seamlessly to the secular realm</a:t>
            </a:r>
          </a:p>
          <a:p>
            <a:r>
              <a:rPr lang="en-IE" sz="2800" dirty="0"/>
              <a:t>Indebtedness</a:t>
            </a:r>
          </a:p>
          <a:p>
            <a:r>
              <a:rPr lang="en-IE" sz="2800" dirty="0"/>
              <a:t>Redemption</a:t>
            </a:r>
          </a:p>
          <a:p>
            <a:r>
              <a:rPr lang="en-IE" sz="2800" dirty="0"/>
              <a:t>Salvation</a:t>
            </a:r>
          </a:p>
          <a:p>
            <a:r>
              <a:rPr lang="en-IE" sz="2800" dirty="0"/>
              <a:t>Gift/Sacrifice of Self </a:t>
            </a:r>
          </a:p>
        </p:txBody>
      </p:sp>
    </p:spTree>
    <p:extLst>
      <p:ext uri="{BB962C8B-B14F-4D97-AF65-F5344CB8AC3E}">
        <p14:creationId xmlns:p14="http://schemas.microsoft.com/office/powerpoint/2010/main" val="378081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2926F-5B6C-477C-B7DF-A529C0CE3F71}"/>
              </a:ext>
            </a:extLst>
          </p:cNvPr>
          <p:cNvSpPr>
            <a:spLocks noGrp="1"/>
          </p:cNvSpPr>
          <p:nvPr>
            <p:ph type="title"/>
          </p:nvPr>
        </p:nvSpPr>
        <p:spPr/>
        <p:txBody>
          <a:bodyPr/>
          <a:lstStyle/>
          <a:p>
            <a:r>
              <a:rPr lang="en-IE" dirty="0"/>
              <a:t>Perverse Gifting</a:t>
            </a:r>
          </a:p>
        </p:txBody>
      </p:sp>
      <p:sp>
        <p:nvSpPr>
          <p:cNvPr id="3" name="Content Placeholder 2">
            <a:extLst>
              <a:ext uri="{FF2B5EF4-FFF2-40B4-BE49-F238E27FC236}">
                <a16:creationId xmlns:a16="http://schemas.microsoft.com/office/drawing/2014/main" id="{DC3CE34C-658C-4A9D-A939-C2BED4E5CF85}"/>
              </a:ext>
            </a:extLst>
          </p:cNvPr>
          <p:cNvSpPr>
            <a:spLocks noGrp="1"/>
          </p:cNvSpPr>
          <p:nvPr>
            <p:ph idx="1"/>
          </p:nvPr>
        </p:nvSpPr>
        <p:spPr/>
        <p:txBody>
          <a:bodyPr/>
          <a:lstStyle/>
          <a:p>
            <a:r>
              <a:rPr lang="en-IE" sz="3200" dirty="0"/>
              <a:t>Any indebtedness to the Natural Earth or to the Maternal Gifting of Mothers  is erased, superseded by the perverse gifting of sacrifice that takes place through war. </a:t>
            </a:r>
          </a:p>
          <a:p>
            <a:endParaRPr lang="en-IE" dirty="0"/>
          </a:p>
        </p:txBody>
      </p:sp>
    </p:spTree>
    <p:extLst>
      <p:ext uri="{BB962C8B-B14F-4D97-AF65-F5344CB8AC3E}">
        <p14:creationId xmlns:p14="http://schemas.microsoft.com/office/powerpoint/2010/main" val="22151284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01BC5-3533-478F-9941-EEE32100F5E9}"/>
              </a:ext>
            </a:extLst>
          </p:cNvPr>
          <p:cNvSpPr>
            <a:spLocks noGrp="1"/>
          </p:cNvSpPr>
          <p:nvPr>
            <p:ph type="title"/>
          </p:nvPr>
        </p:nvSpPr>
        <p:spPr/>
        <p:txBody>
          <a:bodyPr/>
          <a:lstStyle/>
          <a:p>
            <a:r>
              <a:rPr lang="en-IE" sz="3600" dirty="0"/>
              <a:t>Maternal Gift Erased in Western Society </a:t>
            </a:r>
            <a:br>
              <a:rPr lang="en-IE" sz="3600" dirty="0"/>
            </a:br>
            <a:endParaRPr lang="en-IE" dirty="0"/>
          </a:p>
        </p:txBody>
      </p:sp>
      <p:sp>
        <p:nvSpPr>
          <p:cNvPr id="3" name="Content Placeholder 2">
            <a:extLst>
              <a:ext uri="{FF2B5EF4-FFF2-40B4-BE49-F238E27FC236}">
                <a16:creationId xmlns:a16="http://schemas.microsoft.com/office/drawing/2014/main" id="{B2BA9E20-23B9-4C7D-9F92-36B3759E58DD}"/>
              </a:ext>
            </a:extLst>
          </p:cNvPr>
          <p:cNvSpPr>
            <a:spLocks noGrp="1"/>
          </p:cNvSpPr>
          <p:nvPr>
            <p:ph idx="1"/>
          </p:nvPr>
        </p:nvSpPr>
        <p:spPr/>
        <p:txBody>
          <a:bodyPr>
            <a:normAutofit/>
          </a:bodyPr>
          <a:lstStyle/>
          <a:p>
            <a:r>
              <a:rPr lang="en-IE" sz="3200" dirty="0"/>
              <a:t>Indebtedness to saviour founding figure </a:t>
            </a:r>
          </a:p>
          <a:p>
            <a:r>
              <a:rPr lang="en-IE" sz="3200" dirty="0"/>
              <a:t>Jesus and God the Father</a:t>
            </a:r>
          </a:p>
          <a:p>
            <a:r>
              <a:rPr lang="en-IE" sz="3200" dirty="0"/>
              <a:t>Abraham and Isaac</a:t>
            </a:r>
          </a:p>
          <a:p>
            <a:r>
              <a:rPr lang="en-IE" sz="3200" dirty="0" err="1"/>
              <a:t>Husayn</a:t>
            </a:r>
            <a:r>
              <a:rPr lang="en-IE" sz="3200" dirty="0"/>
              <a:t> , Grandson of Mohammed</a:t>
            </a:r>
          </a:p>
        </p:txBody>
      </p:sp>
    </p:spTree>
    <p:extLst>
      <p:ext uri="{BB962C8B-B14F-4D97-AF65-F5344CB8AC3E}">
        <p14:creationId xmlns:p14="http://schemas.microsoft.com/office/powerpoint/2010/main" val="2043192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547AC-24C6-48B5-ACC7-BEB2B183ED46}"/>
              </a:ext>
            </a:extLst>
          </p:cNvPr>
          <p:cNvSpPr>
            <a:spLocks noGrp="1"/>
          </p:cNvSpPr>
          <p:nvPr>
            <p:ph type="title"/>
          </p:nvPr>
        </p:nvSpPr>
        <p:spPr/>
        <p:txBody>
          <a:bodyPr/>
          <a:lstStyle/>
          <a:p>
            <a:r>
              <a:rPr lang="en-IE" dirty="0"/>
              <a:t>Sacrificial Discourse in Ireland </a:t>
            </a:r>
          </a:p>
        </p:txBody>
      </p:sp>
      <p:sp>
        <p:nvSpPr>
          <p:cNvPr id="3" name="Content Placeholder 2">
            <a:extLst>
              <a:ext uri="{FF2B5EF4-FFF2-40B4-BE49-F238E27FC236}">
                <a16:creationId xmlns:a16="http://schemas.microsoft.com/office/drawing/2014/main" id="{DD374FCF-8241-4614-A89A-036054DF5FEB}"/>
              </a:ext>
            </a:extLst>
          </p:cNvPr>
          <p:cNvSpPr>
            <a:spLocks noGrp="1"/>
          </p:cNvSpPr>
          <p:nvPr>
            <p:ph idx="1"/>
          </p:nvPr>
        </p:nvSpPr>
        <p:spPr/>
        <p:txBody>
          <a:bodyPr/>
          <a:lstStyle/>
          <a:p>
            <a:r>
              <a:rPr lang="en-IE" dirty="0"/>
              <a:t>History of Colonisation</a:t>
            </a:r>
          </a:p>
          <a:p>
            <a:r>
              <a:rPr lang="en-IE" dirty="0"/>
              <a:t>19</a:t>
            </a:r>
            <a:r>
              <a:rPr lang="en-IE" baseline="30000" dirty="0"/>
              <a:t>th</a:t>
            </a:r>
            <a:r>
              <a:rPr lang="en-IE" dirty="0"/>
              <a:t> Century Revival Movement</a:t>
            </a:r>
          </a:p>
          <a:p>
            <a:r>
              <a:rPr lang="en-IE" dirty="0"/>
              <a:t>Revolutionary Movements</a:t>
            </a:r>
          </a:p>
          <a:p>
            <a:r>
              <a:rPr lang="en-IE" dirty="0"/>
              <a:t>First World War</a:t>
            </a:r>
          </a:p>
          <a:p>
            <a:r>
              <a:rPr lang="en-IE" dirty="0"/>
              <a:t>Sacrificial Discourse Running </a:t>
            </a:r>
            <a:r>
              <a:rPr lang="en-IE" dirty="0" err="1"/>
              <a:t>rRot</a:t>
            </a:r>
            <a:endParaRPr lang="en-IE" dirty="0"/>
          </a:p>
          <a:p>
            <a:endParaRPr lang="en-IE" dirty="0"/>
          </a:p>
        </p:txBody>
      </p:sp>
    </p:spTree>
    <p:extLst>
      <p:ext uri="{BB962C8B-B14F-4D97-AF65-F5344CB8AC3E}">
        <p14:creationId xmlns:p14="http://schemas.microsoft.com/office/powerpoint/2010/main" val="6529573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4A31D-6B58-41E3-8945-2587A6564C34}"/>
              </a:ext>
            </a:extLst>
          </p:cNvPr>
          <p:cNvSpPr>
            <a:spLocks noGrp="1"/>
          </p:cNvSpPr>
          <p:nvPr>
            <p:ph type="title"/>
          </p:nvPr>
        </p:nvSpPr>
        <p:spPr/>
        <p:txBody>
          <a:bodyPr/>
          <a:lstStyle/>
          <a:p>
            <a:r>
              <a:rPr lang="en-IE" dirty="0"/>
              <a:t>Perverse Gift of Self through sacrifice, War, Martyrdom</a:t>
            </a:r>
          </a:p>
        </p:txBody>
      </p:sp>
      <p:sp>
        <p:nvSpPr>
          <p:cNvPr id="3" name="Content Placeholder 2">
            <a:extLst>
              <a:ext uri="{FF2B5EF4-FFF2-40B4-BE49-F238E27FC236}">
                <a16:creationId xmlns:a16="http://schemas.microsoft.com/office/drawing/2014/main" id="{F001DFC2-AE20-4142-B26C-F221D8FCD091}"/>
              </a:ext>
            </a:extLst>
          </p:cNvPr>
          <p:cNvSpPr>
            <a:spLocks noGrp="1"/>
          </p:cNvSpPr>
          <p:nvPr>
            <p:ph idx="1"/>
          </p:nvPr>
        </p:nvSpPr>
        <p:spPr/>
        <p:txBody>
          <a:bodyPr>
            <a:normAutofit/>
          </a:bodyPr>
          <a:lstStyle/>
          <a:p>
            <a:r>
              <a:rPr lang="en-IE" sz="2800" dirty="0"/>
              <a:t>“Sacrifice is …… a kind of gift in that the gift (as victim) is destroyed in the process of giving it.  Finally, in the course of this act of destruction and giving, the gift/victim is made holy or sacred – a </a:t>
            </a:r>
            <a:r>
              <a:rPr lang="en-IE" sz="2800" i="1" dirty="0" err="1"/>
              <a:t>sacri-ficium</a:t>
            </a:r>
            <a:r>
              <a:rPr lang="en-IE" sz="2800" i="1" dirty="0"/>
              <a:t>.</a:t>
            </a:r>
            <a:r>
              <a:rPr lang="en-IE" sz="2800" dirty="0"/>
              <a:t>.  Ivan </a:t>
            </a:r>
            <a:r>
              <a:rPr lang="en-IE" sz="2800" dirty="0" err="1"/>
              <a:t>Strenski</a:t>
            </a:r>
            <a:endParaRPr lang="en-IE" sz="2800" dirty="0"/>
          </a:p>
          <a:p>
            <a:endParaRPr lang="en-IE" sz="2800" dirty="0"/>
          </a:p>
        </p:txBody>
      </p:sp>
    </p:spTree>
    <p:extLst>
      <p:ext uri="{BB962C8B-B14F-4D97-AF65-F5344CB8AC3E}">
        <p14:creationId xmlns:p14="http://schemas.microsoft.com/office/powerpoint/2010/main" val="9219610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18639-625F-493E-908A-FCC9D0FE0693}"/>
              </a:ext>
            </a:extLst>
          </p:cNvPr>
          <p:cNvSpPr>
            <a:spLocks noGrp="1"/>
          </p:cNvSpPr>
          <p:nvPr>
            <p:ph type="title"/>
          </p:nvPr>
        </p:nvSpPr>
        <p:spPr/>
        <p:txBody>
          <a:bodyPr/>
          <a:lstStyle/>
          <a:p>
            <a:r>
              <a:rPr lang="en-IE" dirty="0"/>
              <a:t>Alienation and the constructed Sacred: False </a:t>
            </a:r>
            <a:r>
              <a:rPr lang="en-IE" dirty="0" err="1"/>
              <a:t>Consciouness</a:t>
            </a:r>
            <a:r>
              <a:rPr lang="en-IE" dirty="0"/>
              <a:t> </a:t>
            </a:r>
          </a:p>
        </p:txBody>
      </p:sp>
      <p:sp>
        <p:nvSpPr>
          <p:cNvPr id="3" name="Content Placeholder 2">
            <a:extLst>
              <a:ext uri="{FF2B5EF4-FFF2-40B4-BE49-F238E27FC236}">
                <a16:creationId xmlns:a16="http://schemas.microsoft.com/office/drawing/2014/main" id="{230F0B77-E8B3-426B-BC4D-F9A9EEF6594C}"/>
              </a:ext>
            </a:extLst>
          </p:cNvPr>
          <p:cNvSpPr>
            <a:spLocks noGrp="1"/>
          </p:cNvSpPr>
          <p:nvPr>
            <p:ph idx="1"/>
          </p:nvPr>
        </p:nvSpPr>
        <p:spPr/>
        <p:txBody>
          <a:bodyPr>
            <a:noAutofit/>
          </a:bodyPr>
          <a:lstStyle/>
          <a:p>
            <a:r>
              <a:rPr lang="en-IE" sz="2800" dirty="0"/>
              <a:t>In thus considering sacrifice as a </a:t>
            </a:r>
            <a:r>
              <a:rPr lang="en-IE" sz="2800" b="1" dirty="0"/>
              <a:t>special kind of gift</a:t>
            </a:r>
            <a:r>
              <a:rPr lang="en-IE" sz="2800" dirty="0"/>
              <a:t>, sacrifice will show all the same characteristics of gifts in general, but with the added feature of at least portions of their </a:t>
            </a:r>
            <a:r>
              <a:rPr lang="en-IE" sz="2800" b="1" dirty="0"/>
              <a:t>sacrificial gift being alienated from the human realm</a:t>
            </a:r>
            <a:r>
              <a:rPr lang="en-IE" sz="2800" dirty="0"/>
              <a:t> in the </a:t>
            </a:r>
            <a:r>
              <a:rPr lang="en-IE" sz="2800" b="1" dirty="0"/>
              <a:t>process of something being made sacred.</a:t>
            </a:r>
            <a:r>
              <a:rPr lang="en-IE" sz="2800" dirty="0"/>
              <a:t> This can be elaborated in connection with the ‘human bombers’ in considering first the obligatory quality of the gift. </a:t>
            </a:r>
            <a:r>
              <a:rPr lang="en-IE" sz="2800" dirty="0" err="1"/>
              <a:t>Strenski</a:t>
            </a:r>
            <a:r>
              <a:rPr lang="en-IE" sz="2800" dirty="0"/>
              <a:t>, p.19  </a:t>
            </a:r>
          </a:p>
        </p:txBody>
      </p:sp>
    </p:spTree>
    <p:extLst>
      <p:ext uri="{BB962C8B-B14F-4D97-AF65-F5344CB8AC3E}">
        <p14:creationId xmlns:p14="http://schemas.microsoft.com/office/powerpoint/2010/main" val="40342663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B45EC-2F0A-4C02-91A3-76ED2BF1223D}"/>
              </a:ext>
            </a:extLst>
          </p:cNvPr>
          <p:cNvSpPr>
            <a:spLocks noGrp="1"/>
          </p:cNvSpPr>
          <p:nvPr>
            <p:ph type="title"/>
          </p:nvPr>
        </p:nvSpPr>
        <p:spPr/>
        <p:txBody>
          <a:bodyPr/>
          <a:lstStyle/>
          <a:p>
            <a:r>
              <a:rPr lang="en-IE" dirty="0"/>
              <a:t>Alienation</a:t>
            </a:r>
          </a:p>
        </p:txBody>
      </p:sp>
      <p:sp>
        <p:nvSpPr>
          <p:cNvPr id="3" name="Content Placeholder 2">
            <a:extLst>
              <a:ext uri="{FF2B5EF4-FFF2-40B4-BE49-F238E27FC236}">
                <a16:creationId xmlns:a16="http://schemas.microsoft.com/office/drawing/2014/main" id="{45A5A01A-7E82-4AE1-A8F8-74785AF32A27}"/>
              </a:ext>
            </a:extLst>
          </p:cNvPr>
          <p:cNvSpPr>
            <a:spLocks noGrp="1"/>
          </p:cNvSpPr>
          <p:nvPr>
            <p:ph idx="1"/>
          </p:nvPr>
        </p:nvSpPr>
        <p:spPr/>
        <p:txBody>
          <a:bodyPr/>
          <a:lstStyle/>
          <a:p>
            <a:r>
              <a:rPr lang="en-IE" dirty="0"/>
              <a:t>Karl Marx: Alienation an Labour Power</a:t>
            </a:r>
          </a:p>
          <a:p>
            <a:endParaRPr lang="en-IE" dirty="0"/>
          </a:p>
          <a:p>
            <a:r>
              <a:rPr lang="en-IE" dirty="0"/>
              <a:t>Misrecognition of extent that workers “Gift” their labour</a:t>
            </a:r>
          </a:p>
          <a:p>
            <a:endParaRPr lang="en-IE" dirty="0"/>
          </a:p>
          <a:p>
            <a:r>
              <a:rPr lang="en-IE" dirty="0"/>
              <a:t>Theological alienation</a:t>
            </a:r>
          </a:p>
        </p:txBody>
      </p:sp>
    </p:spTree>
    <p:extLst>
      <p:ext uri="{BB962C8B-B14F-4D97-AF65-F5344CB8AC3E}">
        <p14:creationId xmlns:p14="http://schemas.microsoft.com/office/powerpoint/2010/main" val="32672620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354F9-4EB9-4D17-AC44-689BC2DA1694}"/>
              </a:ext>
            </a:extLst>
          </p:cNvPr>
          <p:cNvSpPr>
            <a:spLocks noGrp="1"/>
          </p:cNvSpPr>
          <p:nvPr>
            <p:ph type="title"/>
          </p:nvPr>
        </p:nvSpPr>
        <p:spPr/>
        <p:txBody>
          <a:bodyPr/>
          <a:lstStyle/>
          <a:p>
            <a:r>
              <a:rPr lang="en-IE" dirty="0"/>
              <a:t>Return of the Repressed: Soldiers Crying for their Mothers</a:t>
            </a:r>
          </a:p>
        </p:txBody>
      </p:sp>
      <p:sp>
        <p:nvSpPr>
          <p:cNvPr id="3" name="Content Placeholder 2">
            <a:extLst>
              <a:ext uri="{FF2B5EF4-FFF2-40B4-BE49-F238E27FC236}">
                <a16:creationId xmlns:a16="http://schemas.microsoft.com/office/drawing/2014/main" id="{A1070392-72B6-4570-A436-544381839B17}"/>
              </a:ext>
            </a:extLst>
          </p:cNvPr>
          <p:cNvSpPr>
            <a:spLocks noGrp="1"/>
          </p:cNvSpPr>
          <p:nvPr>
            <p:ph idx="1"/>
          </p:nvPr>
        </p:nvSpPr>
        <p:spPr/>
        <p:txBody>
          <a:bodyPr>
            <a:normAutofit/>
          </a:bodyPr>
          <a:lstStyle/>
          <a:p>
            <a:pPr>
              <a:lnSpc>
                <a:spcPct val="107000"/>
              </a:lnSpc>
              <a:spcAft>
                <a:spcPts val="800"/>
              </a:spcAft>
            </a:pPr>
            <a:r>
              <a:rPr lang="en-IE" sz="2800" b="1" dirty="0">
                <a:effectLst/>
                <a:latin typeface="Times New Roman" panose="02020603050405020304" pitchFamily="18" charset="0"/>
                <a:ea typeface="Times New Roman" panose="02020603050405020304" pitchFamily="18" charset="0"/>
                <a:cs typeface="Times New Roman" panose="02020603050405020304" pitchFamily="18" charset="0"/>
              </a:rPr>
              <a:t>Manchester Atrocity: </a:t>
            </a:r>
            <a:r>
              <a:rPr lang="en-IE"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E" sz="2800" i="1" dirty="0">
                <a:effectLst/>
                <a:latin typeface="Times New Roman" panose="02020603050405020304" pitchFamily="18" charset="0"/>
                <a:ea typeface="Times New Roman" panose="02020603050405020304" pitchFamily="18" charset="0"/>
                <a:cs typeface="Times New Roman" panose="02020603050405020304" pitchFamily="18" charset="0"/>
              </a:rPr>
              <a:t>Mother Please forgive me, hours before he set off the bomb that killed and maimed so many people. </a:t>
            </a:r>
            <a:endParaRPr lang="en-IE"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2800" i="1" dirty="0">
                <a:effectLst/>
                <a:latin typeface="Times New Roman" panose="02020603050405020304" pitchFamily="18" charset="0"/>
                <a:ea typeface="Times New Roman" panose="02020603050405020304" pitchFamily="18" charset="0"/>
                <a:cs typeface="Times New Roman" panose="02020603050405020304" pitchFamily="18" charset="0"/>
              </a:rPr>
              <a:t>Bobby Sands and on his Mother</a:t>
            </a:r>
            <a:endParaRPr lang="en-IE"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2800" i="1" dirty="0">
                <a:effectLst/>
                <a:latin typeface="Times New Roman" panose="02020603050405020304" pitchFamily="18" charset="0"/>
                <a:ea typeface="Times New Roman" panose="02020603050405020304" pitchFamily="18" charset="0"/>
                <a:cs typeface="Times New Roman" panose="02020603050405020304" pitchFamily="18" charset="0"/>
              </a:rPr>
              <a:t>Airmen crying for their mothers as they lie dying on the battlefield, “Trust” ed. Alice Leahy</a:t>
            </a:r>
            <a:endParaRPr lang="en-IE"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E" dirty="0"/>
          </a:p>
        </p:txBody>
      </p:sp>
    </p:spTree>
    <p:extLst>
      <p:ext uri="{BB962C8B-B14F-4D97-AF65-F5344CB8AC3E}">
        <p14:creationId xmlns:p14="http://schemas.microsoft.com/office/powerpoint/2010/main" val="14443601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B3BFF-BDB4-4010-A1C1-1E846070520A}"/>
              </a:ext>
            </a:extLst>
          </p:cNvPr>
          <p:cNvSpPr>
            <a:spLocks noGrp="1"/>
          </p:cNvSpPr>
          <p:nvPr>
            <p:ph type="title"/>
          </p:nvPr>
        </p:nvSpPr>
        <p:spPr/>
        <p:txBody>
          <a:bodyPr/>
          <a:lstStyle/>
          <a:p>
            <a:r>
              <a:rPr lang="en-IE" dirty="0"/>
              <a:t>The Mother’s Gift in the Sacrificial Economy</a:t>
            </a:r>
          </a:p>
        </p:txBody>
      </p:sp>
      <p:sp>
        <p:nvSpPr>
          <p:cNvPr id="3" name="Content Placeholder 2">
            <a:extLst>
              <a:ext uri="{FF2B5EF4-FFF2-40B4-BE49-F238E27FC236}">
                <a16:creationId xmlns:a16="http://schemas.microsoft.com/office/drawing/2014/main" id="{069B81E9-EACE-43A7-98B0-E850F40A2098}"/>
              </a:ext>
            </a:extLst>
          </p:cNvPr>
          <p:cNvSpPr>
            <a:spLocks noGrp="1"/>
          </p:cNvSpPr>
          <p:nvPr>
            <p:ph idx="1"/>
          </p:nvPr>
        </p:nvSpPr>
        <p:spPr/>
        <p:txBody>
          <a:bodyPr>
            <a:normAutofit fontScale="77500" lnSpcReduction="20000"/>
          </a:bodyPr>
          <a:lstStyle/>
          <a:p>
            <a:pPr>
              <a:lnSpc>
                <a:spcPct val="107000"/>
              </a:lnSpc>
              <a:spcAft>
                <a:spcPts val="800"/>
              </a:spcAft>
            </a:pPr>
            <a:r>
              <a:rPr lang="en-IE" sz="2800" b="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This Poem was over the bed of Rose Kennedy, mother of John and Bobby Kennedy</a:t>
            </a:r>
          </a:p>
          <a:p>
            <a:pPr>
              <a:lnSpc>
                <a:spcPct val="107000"/>
              </a:lnSpc>
              <a:spcAft>
                <a:spcPts val="800"/>
              </a:spcAft>
            </a:pPr>
            <a:endParaRPr lang="en-IE" sz="2800" b="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endParaRPr>
          </a:p>
          <a:p>
            <a:r>
              <a:rPr lang="en-IE" sz="3300" i="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I do not grudge them: Lord, I do not grudge</a:t>
            </a:r>
            <a:br>
              <a:rPr lang="en-IE" sz="3300" i="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br>
            <a:r>
              <a:rPr lang="en-IE" sz="3300" i="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My two strong sons that I have seen go out</a:t>
            </a:r>
            <a:br>
              <a:rPr lang="en-IE" sz="3300" i="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br>
            <a:r>
              <a:rPr lang="en-IE" sz="3300" i="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To break their strength and die, they and a few,</a:t>
            </a:r>
            <a:br>
              <a:rPr lang="en-IE" sz="3300" i="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br>
            <a:r>
              <a:rPr lang="en-IE" sz="3300" i="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In bloody protest for a glorious thing,</a:t>
            </a:r>
            <a:br>
              <a:rPr lang="en-IE" sz="3300" i="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br>
            <a:endParaRPr lang="en-IE" sz="3300" dirty="0"/>
          </a:p>
        </p:txBody>
      </p:sp>
    </p:spTree>
    <p:extLst>
      <p:ext uri="{BB962C8B-B14F-4D97-AF65-F5344CB8AC3E}">
        <p14:creationId xmlns:p14="http://schemas.microsoft.com/office/powerpoint/2010/main" val="14279533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2805C-52CB-4702-837E-D3E09005FE0F}"/>
              </a:ext>
            </a:extLst>
          </p:cNvPr>
          <p:cNvSpPr>
            <a:spLocks noGrp="1"/>
          </p:cNvSpPr>
          <p:nvPr>
            <p:ph type="title"/>
          </p:nvPr>
        </p:nvSpPr>
        <p:spPr/>
        <p:txBody>
          <a:bodyPr/>
          <a:lstStyle/>
          <a:p>
            <a:r>
              <a:rPr lang="en-IE" dirty="0"/>
              <a:t>Sons Achieve Immortality through sacrifice </a:t>
            </a:r>
          </a:p>
        </p:txBody>
      </p:sp>
      <p:sp>
        <p:nvSpPr>
          <p:cNvPr id="3" name="Content Placeholder 2">
            <a:extLst>
              <a:ext uri="{FF2B5EF4-FFF2-40B4-BE49-F238E27FC236}">
                <a16:creationId xmlns:a16="http://schemas.microsoft.com/office/drawing/2014/main" id="{274E02FF-5436-40A3-87C5-00801A953D0D}"/>
              </a:ext>
            </a:extLst>
          </p:cNvPr>
          <p:cNvSpPr>
            <a:spLocks noGrp="1"/>
          </p:cNvSpPr>
          <p:nvPr>
            <p:ph idx="1"/>
          </p:nvPr>
        </p:nvSpPr>
        <p:spPr/>
        <p:txBody>
          <a:bodyPr>
            <a:noAutofit/>
          </a:bodyPr>
          <a:lstStyle/>
          <a:p>
            <a:r>
              <a:rPr lang="en-IE" sz="2800" i="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They shall be spoken of among their people,</a:t>
            </a:r>
            <a:br>
              <a:rPr lang="en-IE" sz="2800" i="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br>
            <a:r>
              <a:rPr lang="en-IE" sz="2800" i="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The generations shall remember them,</a:t>
            </a:r>
            <a:br>
              <a:rPr lang="en-IE" sz="2800" i="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br>
            <a:r>
              <a:rPr lang="en-IE" sz="2800" i="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And call them blessed;</a:t>
            </a:r>
            <a:br>
              <a:rPr lang="en-IE" sz="2800" i="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br>
            <a:r>
              <a:rPr lang="en-IE" sz="2800" i="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But I will speak their names to my own heart</a:t>
            </a:r>
            <a:br>
              <a:rPr lang="en-IE" sz="2800" i="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br>
            <a:r>
              <a:rPr lang="en-IE" sz="2800" i="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In the long nights;</a:t>
            </a:r>
            <a:br>
              <a:rPr lang="en-IE" sz="2800" i="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br>
            <a:r>
              <a:rPr lang="en-IE" sz="2800" i="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The little names that were familiar once</a:t>
            </a:r>
            <a:br>
              <a:rPr lang="en-IE" sz="2800" i="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br>
            <a:r>
              <a:rPr lang="en-IE" sz="2800" i="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Round my dead hearth.</a:t>
            </a:r>
            <a:br>
              <a:rPr lang="en-IE" sz="2800" i="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br>
            <a:endParaRPr lang="en-IE" sz="2800" dirty="0"/>
          </a:p>
        </p:txBody>
      </p:sp>
    </p:spTree>
    <p:extLst>
      <p:ext uri="{BB962C8B-B14F-4D97-AF65-F5344CB8AC3E}">
        <p14:creationId xmlns:p14="http://schemas.microsoft.com/office/powerpoint/2010/main" val="39886070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C2551-6490-4B75-86BC-F47472365C6E}"/>
              </a:ext>
            </a:extLst>
          </p:cNvPr>
          <p:cNvSpPr>
            <a:spLocks noGrp="1"/>
          </p:cNvSpPr>
          <p:nvPr>
            <p:ph type="title"/>
          </p:nvPr>
        </p:nvSpPr>
        <p:spPr/>
        <p:txBody>
          <a:bodyPr/>
          <a:lstStyle/>
          <a:p>
            <a:r>
              <a:rPr lang="en-IE" dirty="0"/>
              <a:t>Sons Given willingly </a:t>
            </a:r>
          </a:p>
        </p:txBody>
      </p:sp>
      <p:sp>
        <p:nvSpPr>
          <p:cNvPr id="3" name="Content Placeholder 2">
            <a:extLst>
              <a:ext uri="{FF2B5EF4-FFF2-40B4-BE49-F238E27FC236}">
                <a16:creationId xmlns:a16="http://schemas.microsoft.com/office/drawing/2014/main" id="{AB8D9641-C624-40C9-8D2E-B4E0FD772AA1}"/>
              </a:ext>
            </a:extLst>
          </p:cNvPr>
          <p:cNvSpPr>
            <a:spLocks noGrp="1"/>
          </p:cNvSpPr>
          <p:nvPr>
            <p:ph idx="1"/>
          </p:nvPr>
        </p:nvSpPr>
        <p:spPr/>
        <p:txBody>
          <a:bodyPr/>
          <a:lstStyle/>
          <a:p>
            <a:r>
              <a:rPr lang="en-IE" sz="2800" i="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Lord, thou art hard on mothers:</a:t>
            </a:r>
            <a:br>
              <a:rPr lang="en-IE" sz="2800" i="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br>
            <a:r>
              <a:rPr lang="en-IE" sz="2800" i="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We suffer in their coming and their going;</a:t>
            </a:r>
            <a:br>
              <a:rPr lang="en-IE" sz="2800" i="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br>
            <a:r>
              <a:rPr lang="en-IE" sz="2800" i="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And </a:t>
            </a:r>
            <a:r>
              <a:rPr lang="en-IE" sz="2800" i="1" dirty="0" err="1">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tho</a:t>
            </a:r>
            <a:r>
              <a:rPr lang="en-IE" sz="2800" i="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I grudge them not, I weary, weary</a:t>
            </a:r>
            <a:br>
              <a:rPr lang="en-IE" sz="2800" i="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br>
            <a:r>
              <a:rPr lang="en-IE" sz="2800" i="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Of the long sorrow - And yet I have my joy:</a:t>
            </a:r>
            <a:br>
              <a:rPr lang="en-IE" sz="2800" i="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br>
            <a:r>
              <a:rPr lang="en-IE" sz="2800" i="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My sons were faithful, and they fought.</a:t>
            </a:r>
          </a:p>
          <a:p>
            <a:r>
              <a:rPr lang="en-IE" sz="2800" i="1" dirty="0">
                <a:solidFill>
                  <a:srgbClr val="333333"/>
                </a:solidFill>
                <a:latin typeface="Georgia" panose="02040502050405020303" pitchFamily="18" charset="0"/>
                <a:ea typeface="Calibri" panose="020F0502020204030204" pitchFamily="34" charset="0"/>
                <a:cs typeface="Times New Roman" panose="02020603050405020304" pitchFamily="18" charset="0"/>
              </a:rPr>
              <a:t>Patrick Pearse, “The Mother”. </a:t>
            </a:r>
            <a:endParaRPr lang="en-IE" dirty="0"/>
          </a:p>
        </p:txBody>
      </p:sp>
    </p:spTree>
    <p:extLst>
      <p:ext uri="{BB962C8B-B14F-4D97-AF65-F5344CB8AC3E}">
        <p14:creationId xmlns:p14="http://schemas.microsoft.com/office/powerpoint/2010/main" val="33950994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13A81-E5E1-4A56-B513-E569738CFBDB}"/>
              </a:ext>
            </a:extLst>
          </p:cNvPr>
          <p:cNvSpPr>
            <a:spLocks noGrp="1"/>
          </p:cNvSpPr>
          <p:nvPr>
            <p:ph type="title"/>
          </p:nvPr>
        </p:nvSpPr>
        <p:spPr/>
        <p:txBody>
          <a:bodyPr/>
          <a:lstStyle/>
          <a:p>
            <a:r>
              <a:rPr lang="en-IE" dirty="0"/>
              <a:t>Bibliography </a:t>
            </a:r>
          </a:p>
        </p:txBody>
      </p:sp>
      <p:sp>
        <p:nvSpPr>
          <p:cNvPr id="3" name="Content Placeholder 2">
            <a:extLst>
              <a:ext uri="{FF2B5EF4-FFF2-40B4-BE49-F238E27FC236}">
                <a16:creationId xmlns:a16="http://schemas.microsoft.com/office/drawing/2014/main" id="{BA9D66C7-553D-401E-9D83-787E043A47AB}"/>
              </a:ext>
            </a:extLst>
          </p:cNvPr>
          <p:cNvSpPr>
            <a:spLocks noGrp="1"/>
          </p:cNvSpPr>
          <p:nvPr>
            <p:ph idx="1"/>
          </p:nvPr>
        </p:nvSpPr>
        <p:spPr/>
        <p:txBody>
          <a:bodyPr>
            <a:normAutofit fontScale="92500" lnSpcReduction="20000"/>
          </a:bodyPr>
          <a:lstStyle/>
          <a:p>
            <a:pPr>
              <a:lnSpc>
                <a:spcPct val="107000"/>
              </a:lnSpc>
              <a:spcAft>
                <a:spcPts val="800"/>
              </a:spcAft>
            </a:pPr>
            <a:r>
              <a:rPr lang="en-IE" sz="1600" dirty="0">
                <a:effectLst/>
                <a:latin typeface="Calibri" panose="020F0502020204030204" pitchFamily="34" charset="0"/>
                <a:ea typeface="Calibri" panose="020F0502020204030204" pitchFamily="34" charset="0"/>
                <a:cs typeface="Times New Roman" panose="02020603050405020304" pitchFamily="18" charset="0"/>
              </a:rPr>
              <a:t>Condren, Mary: see articles on Sacrifice, War and Gender, online at this address: https://tcd.academia.edu/MaryCondren</a:t>
            </a:r>
          </a:p>
          <a:p>
            <a:pPr>
              <a:lnSpc>
                <a:spcPct val="107000"/>
              </a:lnSpc>
              <a:spcAft>
                <a:spcPts val="800"/>
              </a:spcAft>
            </a:pPr>
            <a:r>
              <a:rPr lang="en-IE" sz="1600" dirty="0">
                <a:effectLst/>
                <a:latin typeface="Calibri" panose="020F0502020204030204" pitchFamily="34" charset="0"/>
                <a:ea typeface="Calibri" panose="020F0502020204030204" pitchFamily="34" charset="0"/>
                <a:cs typeface="Times New Roman" panose="02020603050405020304" pitchFamily="18" charset="0"/>
              </a:rPr>
              <a:t>Bourdieu, Pierre, </a:t>
            </a:r>
            <a:r>
              <a:rPr lang="en-IE" sz="1600" i="1" dirty="0">
                <a:effectLst/>
                <a:latin typeface="Calibri" panose="020F0502020204030204" pitchFamily="34" charset="0"/>
                <a:ea typeface="Calibri" panose="020F0502020204030204" pitchFamily="34" charset="0"/>
                <a:cs typeface="Times New Roman" panose="02020603050405020304" pitchFamily="18" charset="0"/>
              </a:rPr>
              <a:t>Masculine Domination, </a:t>
            </a:r>
            <a:r>
              <a:rPr lang="en-IE" sz="1600" dirty="0">
                <a:effectLst/>
                <a:latin typeface="Calibri" panose="020F0502020204030204" pitchFamily="34" charset="0"/>
                <a:ea typeface="Calibri" panose="020F0502020204030204" pitchFamily="34" charset="0"/>
                <a:cs typeface="Times New Roman" panose="02020603050405020304" pitchFamily="18" charset="0"/>
              </a:rPr>
              <a:t>trans.</a:t>
            </a:r>
            <a:r>
              <a:rPr lang="en-IE" sz="1600" i="1" dirty="0">
                <a:effectLst/>
                <a:latin typeface="Calibri" panose="020F0502020204030204" pitchFamily="34" charset="0"/>
                <a:ea typeface="Calibri" panose="020F0502020204030204" pitchFamily="34" charset="0"/>
                <a:cs typeface="Times New Roman" panose="02020603050405020304" pitchFamily="18" charset="0"/>
              </a:rPr>
              <a:t> Richard Nice, </a:t>
            </a:r>
            <a:r>
              <a:rPr lang="en-IE" sz="1600" dirty="0">
                <a:effectLst/>
                <a:latin typeface="Calibri" panose="020F0502020204030204" pitchFamily="34" charset="0"/>
                <a:ea typeface="Calibri" panose="020F0502020204030204" pitchFamily="34" charset="0"/>
                <a:cs typeface="Times New Roman" panose="02020603050405020304" pitchFamily="18" charset="0"/>
              </a:rPr>
              <a:t>(Stanford University Press, 2002). </a:t>
            </a:r>
          </a:p>
          <a:p>
            <a:pPr>
              <a:lnSpc>
                <a:spcPct val="107000"/>
              </a:lnSpc>
              <a:spcAft>
                <a:spcPts val="800"/>
              </a:spcAft>
            </a:pPr>
            <a:r>
              <a:rPr lang="en-IE" sz="1600" dirty="0" err="1">
                <a:effectLst/>
                <a:latin typeface="Calibri" panose="020F0502020204030204" pitchFamily="34" charset="0"/>
                <a:ea typeface="Calibri" panose="020F0502020204030204" pitchFamily="34" charset="0"/>
                <a:cs typeface="Times New Roman" panose="02020603050405020304" pitchFamily="18" charset="0"/>
              </a:rPr>
              <a:t>Fornari</a:t>
            </a:r>
            <a:r>
              <a:rPr lang="en-IE" sz="1600" dirty="0">
                <a:effectLst/>
                <a:latin typeface="Calibri" panose="020F0502020204030204" pitchFamily="34" charset="0"/>
                <a:ea typeface="Calibri" panose="020F0502020204030204" pitchFamily="34" charset="0"/>
                <a:cs typeface="Times New Roman" panose="02020603050405020304" pitchFamily="18" charset="0"/>
              </a:rPr>
              <a:t>, Franco, </a:t>
            </a:r>
            <a:r>
              <a:rPr lang="en-IE" sz="1600" i="1" dirty="0">
                <a:effectLst/>
                <a:latin typeface="Calibri" panose="020F0502020204030204" pitchFamily="34" charset="0"/>
                <a:ea typeface="Calibri" panose="020F0502020204030204" pitchFamily="34" charset="0"/>
                <a:cs typeface="Times New Roman" panose="02020603050405020304" pitchFamily="18" charset="0"/>
              </a:rPr>
              <a:t>The Psychoanalysis of War, </a:t>
            </a:r>
            <a:r>
              <a:rPr lang="en-IE" sz="1600" dirty="0">
                <a:effectLst/>
                <a:latin typeface="Calibri" panose="020F0502020204030204" pitchFamily="34" charset="0"/>
                <a:ea typeface="Calibri" panose="020F0502020204030204" pitchFamily="34" charset="0"/>
                <a:cs typeface="Times New Roman" panose="02020603050405020304" pitchFamily="18" charset="0"/>
              </a:rPr>
              <a:t>trans </a:t>
            </a:r>
            <a:r>
              <a:rPr lang="en-IE" sz="1600" dirty="0" err="1">
                <a:effectLst/>
                <a:latin typeface="Calibri" panose="020F0502020204030204" pitchFamily="34" charset="0"/>
                <a:ea typeface="Calibri" panose="020F0502020204030204" pitchFamily="34" charset="0"/>
                <a:cs typeface="Times New Roman" panose="02020603050405020304" pitchFamily="18" charset="0"/>
              </a:rPr>
              <a:t>Alenka</a:t>
            </a:r>
            <a:r>
              <a:rPr lang="en-IE" sz="1600" dirty="0">
                <a:effectLst/>
                <a:latin typeface="Calibri" panose="020F0502020204030204" pitchFamily="34" charset="0"/>
                <a:ea typeface="Calibri" panose="020F0502020204030204" pitchFamily="34" charset="0"/>
                <a:cs typeface="Times New Roman" panose="02020603050405020304" pitchFamily="18" charset="0"/>
              </a:rPr>
              <a:t> Pfeifer, (Doubleday: Anchor Press, 1973). </a:t>
            </a:r>
            <a:r>
              <a:rPr lang="en-IE" sz="1600" i="1" dirty="0">
                <a:effectLst/>
                <a:latin typeface="Calibri" panose="020F0502020204030204" pitchFamily="34" charset="0"/>
                <a:ea typeface="Calibri" panose="020F0502020204030204" pitchFamily="34" charset="0"/>
                <a:cs typeface="Times New Roman" panose="02020603050405020304" pitchFamily="18" charset="0"/>
              </a:rPr>
              <a:t> </a:t>
            </a:r>
            <a:r>
              <a:rPr lang="en-IE" sz="16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IE" sz="1600" dirty="0">
                <a:effectLst/>
                <a:latin typeface="Calibri" panose="020F0502020204030204" pitchFamily="34" charset="0"/>
                <a:ea typeface="Calibri" panose="020F0502020204030204" pitchFamily="34" charset="0"/>
                <a:cs typeface="Times New Roman" panose="02020603050405020304" pitchFamily="18" charset="0"/>
              </a:rPr>
              <a:t>Geertz, Clifford, “Religion as a Cultural System,” in Geertz,  </a:t>
            </a:r>
            <a:r>
              <a:rPr lang="en-IE" sz="1600" i="1" dirty="0">
                <a:effectLst/>
                <a:latin typeface="Calibri" panose="020F0502020204030204" pitchFamily="34" charset="0"/>
                <a:ea typeface="Calibri" panose="020F0502020204030204" pitchFamily="34" charset="0"/>
                <a:cs typeface="Times New Roman" panose="02020603050405020304" pitchFamily="18" charset="0"/>
              </a:rPr>
              <a:t>Interpretation of Cultures, </a:t>
            </a:r>
            <a:r>
              <a:rPr lang="en-IE" sz="1600" dirty="0">
                <a:effectLst/>
                <a:latin typeface="Calibri" panose="020F0502020204030204" pitchFamily="34" charset="0"/>
                <a:ea typeface="Calibri" panose="020F0502020204030204" pitchFamily="34" charset="0"/>
                <a:cs typeface="Times New Roman" panose="02020603050405020304" pitchFamily="18" charset="0"/>
              </a:rPr>
              <a:t>(NY: Basic Books, 1973). Pp.87-124</a:t>
            </a:r>
          </a:p>
          <a:p>
            <a:pPr>
              <a:lnSpc>
                <a:spcPct val="107000"/>
              </a:lnSpc>
              <a:spcAft>
                <a:spcPts val="800"/>
              </a:spcAft>
            </a:pPr>
            <a:r>
              <a:rPr lang="en-IE" sz="1600" dirty="0" err="1">
                <a:effectLst/>
                <a:latin typeface="Calibri" panose="020F0502020204030204" pitchFamily="34" charset="0"/>
                <a:ea typeface="Calibri" panose="020F0502020204030204" pitchFamily="34" charset="0"/>
                <a:cs typeface="Times New Roman" panose="02020603050405020304" pitchFamily="18" charset="0"/>
              </a:rPr>
              <a:t>Irigaray</a:t>
            </a:r>
            <a:r>
              <a:rPr lang="en-IE" sz="1600" dirty="0">
                <a:effectLst/>
                <a:latin typeface="Calibri" panose="020F0502020204030204" pitchFamily="34" charset="0"/>
                <a:ea typeface="Calibri" panose="020F0502020204030204" pitchFamily="34" charset="0"/>
                <a:cs typeface="Times New Roman" panose="02020603050405020304" pitchFamily="18" charset="0"/>
              </a:rPr>
              <a:t>, Luce, </a:t>
            </a:r>
            <a:r>
              <a:rPr lang="en-IE" sz="1600" i="1" dirty="0">
                <a:effectLst/>
                <a:latin typeface="Calibri" panose="020F0502020204030204" pitchFamily="34" charset="0"/>
                <a:ea typeface="Calibri" panose="020F0502020204030204" pitchFamily="34" charset="0"/>
                <a:cs typeface="Times New Roman" panose="02020603050405020304" pitchFamily="18" charset="0"/>
              </a:rPr>
              <a:t>Sexes and Genealogies </a:t>
            </a:r>
            <a:r>
              <a:rPr lang="en-IE" sz="1600" dirty="0">
                <a:effectLst/>
                <a:latin typeface="Calibri" panose="020F0502020204030204" pitchFamily="34" charset="0"/>
                <a:ea typeface="Calibri" panose="020F0502020204030204" pitchFamily="34" charset="0"/>
                <a:cs typeface="Times New Roman" panose="02020603050405020304" pitchFamily="18" charset="0"/>
              </a:rPr>
              <a:t>(Columbia University Press, 1993). </a:t>
            </a:r>
            <a:r>
              <a:rPr lang="en-IE" sz="1600" i="1" dirty="0">
                <a:effectLst/>
                <a:latin typeface="Calibri" panose="020F0502020204030204" pitchFamily="34" charset="0"/>
                <a:ea typeface="Calibri" panose="020F0502020204030204" pitchFamily="34" charset="0"/>
                <a:cs typeface="Times New Roman" panose="02020603050405020304" pitchFamily="18" charset="0"/>
              </a:rPr>
              <a:t> </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600" dirty="0">
                <a:effectLst/>
                <a:latin typeface="Calibri" panose="020F0502020204030204" pitchFamily="34" charset="0"/>
                <a:ea typeface="Calibri" panose="020F0502020204030204" pitchFamily="34" charset="0"/>
                <a:cs typeface="Times New Roman" panose="02020603050405020304" pitchFamily="18" charset="0"/>
              </a:rPr>
              <a:t>Pearse, Patrick,  “The Mother” (online) </a:t>
            </a:r>
          </a:p>
          <a:p>
            <a:pPr>
              <a:lnSpc>
                <a:spcPct val="107000"/>
              </a:lnSpc>
              <a:spcAft>
                <a:spcPts val="800"/>
              </a:spcAft>
            </a:pPr>
            <a:r>
              <a:rPr lang="en-IE" sz="1600" dirty="0" err="1">
                <a:effectLst/>
                <a:latin typeface="Calibri" panose="020F0502020204030204" pitchFamily="34" charset="0"/>
                <a:ea typeface="Calibri" panose="020F0502020204030204" pitchFamily="34" charset="0"/>
                <a:cs typeface="Times New Roman" panose="02020603050405020304" pitchFamily="18" charset="0"/>
              </a:rPr>
              <a:t>Strenski</a:t>
            </a:r>
            <a:r>
              <a:rPr lang="en-IE" sz="1600" dirty="0">
                <a:effectLst/>
                <a:latin typeface="Calibri" panose="020F0502020204030204" pitchFamily="34" charset="0"/>
                <a:ea typeface="Calibri" panose="020F0502020204030204" pitchFamily="34" charset="0"/>
                <a:cs typeface="Times New Roman" panose="02020603050405020304" pitchFamily="18" charset="0"/>
              </a:rPr>
              <a:t>, Ivan, “Sacrifice, gift and the social logics of Muslim ‘human bombers’, </a:t>
            </a:r>
            <a:r>
              <a:rPr lang="en-IE" sz="1600" i="1" dirty="0">
                <a:effectLst/>
                <a:latin typeface="Calibri" panose="020F0502020204030204" pitchFamily="34" charset="0"/>
                <a:ea typeface="Calibri" panose="020F0502020204030204" pitchFamily="34" charset="0"/>
                <a:cs typeface="Times New Roman" panose="02020603050405020304" pitchFamily="18" charset="0"/>
              </a:rPr>
              <a:t>Terrorism and Political Violence</a:t>
            </a:r>
            <a:r>
              <a:rPr lang="en-IE" sz="1600" dirty="0">
                <a:effectLst/>
                <a:latin typeface="Calibri" panose="020F0502020204030204" pitchFamily="34" charset="0"/>
                <a:ea typeface="Calibri" panose="020F0502020204030204" pitchFamily="34" charset="0"/>
                <a:cs typeface="Times New Roman" panose="02020603050405020304" pitchFamily="18" charset="0"/>
              </a:rPr>
              <a:t>  </a:t>
            </a:r>
            <a:r>
              <a:rPr lang="en-IE" sz="1600" i="1" dirty="0">
                <a:effectLst/>
                <a:latin typeface="Calibri" panose="020F0502020204030204" pitchFamily="34" charset="0"/>
                <a:ea typeface="Calibri" panose="020F0502020204030204" pitchFamily="34" charset="0"/>
                <a:cs typeface="Times New Roman" panose="02020603050405020304" pitchFamily="18" charset="0"/>
              </a:rPr>
              <a:t>15:3. 1-34.</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600" dirty="0">
                <a:effectLst/>
                <a:latin typeface="Calibri" panose="020F0502020204030204" pitchFamily="34" charset="0"/>
                <a:ea typeface="Calibri" panose="020F0502020204030204" pitchFamily="34" charset="0"/>
                <a:cs typeface="Times New Roman" panose="02020603050405020304" pitchFamily="18" charset="0"/>
              </a:rPr>
              <a:t>Yeats, William Butler, “Easter 1916”, Collected Poems, any edition. (online) </a:t>
            </a:r>
          </a:p>
          <a:p>
            <a:endParaRPr lang="en-IE" dirty="0"/>
          </a:p>
        </p:txBody>
      </p:sp>
    </p:spTree>
    <p:extLst>
      <p:ext uri="{BB962C8B-B14F-4D97-AF65-F5344CB8AC3E}">
        <p14:creationId xmlns:p14="http://schemas.microsoft.com/office/powerpoint/2010/main" val="3823204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69578-EFD2-4023-8D1C-2E04500F768B}"/>
              </a:ext>
            </a:extLst>
          </p:cNvPr>
          <p:cNvSpPr>
            <a:spLocks noGrp="1"/>
          </p:cNvSpPr>
          <p:nvPr>
            <p:ph type="title"/>
          </p:nvPr>
        </p:nvSpPr>
        <p:spPr/>
        <p:txBody>
          <a:bodyPr/>
          <a:lstStyle/>
          <a:p>
            <a:r>
              <a:rPr lang="en-IE" dirty="0"/>
              <a:t>William Butler Yeats on 1916</a:t>
            </a:r>
          </a:p>
        </p:txBody>
      </p:sp>
      <p:sp>
        <p:nvSpPr>
          <p:cNvPr id="3" name="Content Placeholder 2">
            <a:extLst>
              <a:ext uri="{FF2B5EF4-FFF2-40B4-BE49-F238E27FC236}">
                <a16:creationId xmlns:a16="http://schemas.microsoft.com/office/drawing/2014/main" id="{3228F5E7-674E-4C41-837E-12BA6C5C3EEE}"/>
              </a:ext>
            </a:extLst>
          </p:cNvPr>
          <p:cNvSpPr>
            <a:spLocks noGrp="1"/>
          </p:cNvSpPr>
          <p:nvPr>
            <p:ph idx="1"/>
          </p:nvPr>
        </p:nvSpPr>
        <p:spPr/>
        <p:txBody>
          <a:bodyPr>
            <a:normAutofit/>
          </a:bodyPr>
          <a:lstStyle/>
          <a:p>
            <a:r>
              <a:rPr lang="en-IE" sz="3200" dirty="0"/>
              <a:t>William Butler Yeats: Critic of the use of Sacrificial Discourse</a:t>
            </a:r>
          </a:p>
          <a:p>
            <a:r>
              <a:rPr lang="en-IE" sz="3200" i="1" dirty="0"/>
              <a:t>Too long a Sacrifice </a:t>
            </a:r>
          </a:p>
          <a:p>
            <a:r>
              <a:rPr lang="en-IE" sz="3200" i="1" dirty="0"/>
              <a:t>Can Make a Stone of the Heart</a:t>
            </a:r>
          </a:p>
          <a:p>
            <a:r>
              <a:rPr lang="en-IE" sz="3200" i="1" dirty="0"/>
              <a:t>O when may it suffice? </a:t>
            </a:r>
          </a:p>
        </p:txBody>
      </p:sp>
    </p:spTree>
    <p:extLst>
      <p:ext uri="{BB962C8B-B14F-4D97-AF65-F5344CB8AC3E}">
        <p14:creationId xmlns:p14="http://schemas.microsoft.com/office/powerpoint/2010/main" val="3581571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8169B-CB04-4B32-BBD8-0AB4E3BB0079}"/>
              </a:ext>
            </a:extLst>
          </p:cNvPr>
          <p:cNvSpPr>
            <a:spLocks noGrp="1"/>
          </p:cNvSpPr>
          <p:nvPr>
            <p:ph type="title"/>
          </p:nvPr>
        </p:nvSpPr>
        <p:spPr/>
        <p:txBody>
          <a:bodyPr/>
          <a:lstStyle/>
          <a:p>
            <a:r>
              <a:rPr lang="en-IE" dirty="0"/>
              <a:t>Excess of Love </a:t>
            </a:r>
          </a:p>
        </p:txBody>
      </p:sp>
      <p:sp>
        <p:nvSpPr>
          <p:cNvPr id="3" name="Content Placeholder 2">
            <a:extLst>
              <a:ext uri="{FF2B5EF4-FFF2-40B4-BE49-F238E27FC236}">
                <a16:creationId xmlns:a16="http://schemas.microsoft.com/office/drawing/2014/main" id="{0E705103-7640-4301-98D7-A0DE1F65D46A}"/>
              </a:ext>
            </a:extLst>
          </p:cNvPr>
          <p:cNvSpPr>
            <a:spLocks noGrp="1"/>
          </p:cNvSpPr>
          <p:nvPr>
            <p:ph idx="1"/>
          </p:nvPr>
        </p:nvSpPr>
        <p:spPr/>
        <p:txBody>
          <a:bodyPr>
            <a:normAutofit/>
          </a:bodyPr>
          <a:lstStyle/>
          <a:p>
            <a:pPr>
              <a:lnSpc>
                <a:spcPct val="107000"/>
              </a:lnSpc>
              <a:spcAft>
                <a:spcPts val="800"/>
              </a:spcAft>
            </a:pPr>
            <a:r>
              <a:rPr lang="en-IE" sz="3200" b="1" dirty="0">
                <a:effectLst/>
                <a:latin typeface="Calibri" panose="020F0502020204030204" pitchFamily="34" charset="0"/>
                <a:ea typeface="Calibri" panose="020F0502020204030204" pitchFamily="34" charset="0"/>
                <a:cs typeface="Times New Roman" panose="02020603050405020304" pitchFamily="18" charset="0"/>
              </a:rPr>
              <a:t>We know their dream; enough</a:t>
            </a:r>
            <a:endParaRPr lang="en-IE" sz="3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3200" b="1" dirty="0">
                <a:effectLst/>
                <a:latin typeface="Calibri" panose="020F0502020204030204" pitchFamily="34" charset="0"/>
                <a:ea typeface="Calibri" panose="020F0502020204030204" pitchFamily="34" charset="0"/>
                <a:cs typeface="Times New Roman" panose="02020603050405020304" pitchFamily="18" charset="0"/>
              </a:rPr>
              <a:t>To know they dreamed and are dead   </a:t>
            </a:r>
            <a:endParaRPr lang="en-IE" sz="3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3200" b="1" dirty="0">
                <a:effectLst/>
                <a:latin typeface="Calibri" panose="020F0502020204030204" pitchFamily="34" charset="0"/>
                <a:ea typeface="Calibri" panose="020F0502020204030204" pitchFamily="34" charset="0"/>
                <a:cs typeface="Times New Roman" panose="02020603050405020304" pitchFamily="18" charset="0"/>
              </a:rPr>
              <a:t>And what if excess of love   </a:t>
            </a:r>
            <a:endParaRPr lang="en-IE" sz="3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3200" b="1" dirty="0">
                <a:effectLst/>
                <a:latin typeface="Calibri" panose="020F0502020204030204" pitchFamily="34" charset="0"/>
                <a:ea typeface="Calibri" panose="020F0502020204030204" pitchFamily="34" charset="0"/>
                <a:cs typeface="Times New Roman" panose="02020603050405020304" pitchFamily="18" charset="0"/>
              </a:rPr>
              <a:t>Bewildered them till they died?   </a:t>
            </a:r>
          </a:p>
          <a:p>
            <a:pPr>
              <a:lnSpc>
                <a:spcPct val="107000"/>
              </a:lnSpc>
              <a:spcAft>
                <a:spcPts val="800"/>
              </a:spcAft>
            </a:pPr>
            <a:endParaRPr lang="en-IE"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23184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3CEB1-E5A2-4534-BCE0-16562B9B6B68}"/>
              </a:ext>
            </a:extLst>
          </p:cNvPr>
          <p:cNvSpPr>
            <a:spLocks noGrp="1"/>
          </p:cNvSpPr>
          <p:nvPr>
            <p:ph type="title"/>
          </p:nvPr>
        </p:nvSpPr>
        <p:spPr/>
        <p:txBody>
          <a:bodyPr/>
          <a:lstStyle/>
          <a:p>
            <a:r>
              <a:rPr lang="en-IE" dirty="0"/>
              <a:t>Terrible Beauty</a:t>
            </a:r>
          </a:p>
        </p:txBody>
      </p:sp>
      <p:sp>
        <p:nvSpPr>
          <p:cNvPr id="3" name="Content Placeholder 2">
            <a:extLst>
              <a:ext uri="{FF2B5EF4-FFF2-40B4-BE49-F238E27FC236}">
                <a16:creationId xmlns:a16="http://schemas.microsoft.com/office/drawing/2014/main" id="{498230E4-EDD5-41BC-988E-25D173088A6F}"/>
              </a:ext>
            </a:extLst>
          </p:cNvPr>
          <p:cNvSpPr>
            <a:spLocks noGrp="1"/>
          </p:cNvSpPr>
          <p:nvPr>
            <p:ph idx="1"/>
          </p:nvPr>
        </p:nvSpPr>
        <p:spPr/>
        <p:txBody>
          <a:bodyPr>
            <a:normAutofit/>
          </a:bodyPr>
          <a:lstStyle/>
          <a:p>
            <a:endParaRPr lang="en-IE" sz="2800" dirty="0"/>
          </a:p>
          <a:p>
            <a:r>
              <a:rPr lang="en-IE" sz="3200" dirty="0"/>
              <a:t>A Terrible Beauty is Born </a:t>
            </a:r>
          </a:p>
          <a:p>
            <a:endParaRPr lang="en-IE" sz="3200" dirty="0"/>
          </a:p>
          <a:p>
            <a:r>
              <a:rPr lang="en-IE" sz="3200" dirty="0"/>
              <a:t>Yeats, “Easter 1916”. </a:t>
            </a:r>
          </a:p>
        </p:txBody>
      </p:sp>
    </p:spTree>
    <p:extLst>
      <p:ext uri="{BB962C8B-B14F-4D97-AF65-F5344CB8AC3E}">
        <p14:creationId xmlns:p14="http://schemas.microsoft.com/office/powerpoint/2010/main" val="2733746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2BE4B-8BD4-4559-B80F-D8D7CDD4F7E9}"/>
              </a:ext>
            </a:extLst>
          </p:cNvPr>
          <p:cNvSpPr>
            <a:spLocks noGrp="1"/>
          </p:cNvSpPr>
          <p:nvPr>
            <p:ph type="title"/>
          </p:nvPr>
        </p:nvSpPr>
        <p:spPr/>
        <p:txBody>
          <a:bodyPr/>
          <a:lstStyle/>
          <a:p>
            <a:r>
              <a:rPr lang="en-IE" dirty="0"/>
              <a:t>Male Domination and Mystic Boundaries </a:t>
            </a:r>
          </a:p>
        </p:txBody>
      </p:sp>
      <p:sp>
        <p:nvSpPr>
          <p:cNvPr id="3" name="Content Placeholder 2">
            <a:extLst>
              <a:ext uri="{FF2B5EF4-FFF2-40B4-BE49-F238E27FC236}">
                <a16:creationId xmlns:a16="http://schemas.microsoft.com/office/drawing/2014/main" id="{8EFF6EFA-FCA8-49BE-8B50-73F6D1F17C9A}"/>
              </a:ext>
            </a:extLst>
          </p:cNvPr>
          <p:cNvSpPr>
            <a:spLocks noGrp="1"/>
          </p:cNvSpPr>
          <p:nvPr>
            <p:ph idx="1"/>
          </p:nvPr>
        </p:nvSpPr>
        <p:spPr/>
        <p:txBody>
          <a:bodyPr>
            <a:noAutofit/>
          </a:bodyPr>
          <a:lstStyle/>
          <a:p>
            <a:pPr>
              <a:lnSpc>
                <a:spcPct val="107000"/>
              </a:lnSpc>
              <a:spcAft>
                <a:spcPts val="800"/>
              </a:spcAft>
            </a:pPr>
            <a:r>
              <a:rPr lang="en-IE" sz="2800" i="1" dirty="0">
                <a:effectLst/>
                <a:latin typeface="Calibri" panose="020F0502020204030204" pitchFamily="34" charset="0"/>
                <a:ea typeface="Calibri" panose="020F0502020204030204" pitchFamily="34" charset="0"/>
                <a:cs typeface="Times New Roman" panose="02020603050405020304" pitchFamily="18" charset="0"/>
              </a:rPr>
              <a:t>“Mystic boundaries’, ‘mystic rites’ – this language, the language of the magical transformation and symbolic conversion produced by ritual consecration, the basis of a new birth, is an invitation to orient research towards an approach capable of grasping the specifically symbolic dimensions of male domination.</a:t>
            </a:r>
            <a:r>
              <a:rPr lang="en-IE" sz="2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IE" sz="2800" dirty="0">
                <a:effectLst/>
                <a:latin typeface="Calibri" panose="020F0502020204030204" pitchFamily="34" charset="0"/>
                <a:ea typeface="Calibri" panose="020F0502020204030204" pitchFamily="34" charset="0"/>
                <a:cs typeface="Times New Roman" panose="02020603050405020304" pitchFamily="18" charset="0"/>
              </a:rPr>
              <a:t>Pierre Bourdieu, </a:t>
            </a:r>
            <a:r>
              <a:rPr lang="en-IE" sz="2800" i="1" dirty="0">
                <a:effectLst/>
                <a:latin typeface="Calibri" panose="020F0502020204030204" pitchFamily="34" charset="0"/>
                <a:ea typeface="Calibri" panose="020F0502020204030204" pitchFamily="34" charset="0"/>
                <a:cs typeface="Times New Roman" panose="02020603050405020304" pitchFamily="18" charset="0"/>
              </a:rPr>
              <a:t>Masculine Domination, </a:t>
            </a:r>
            <a:r>
              <a:rPr lang="en-IE" sz="2800" dirty="0">
                <a:effectLst/>
                <a:latin typeface="Calibri" panose="020F0502020204030204" pitchFamily="34" charset="0"/>
                <a:ea typeface="Calibri" panose="020F0502020204030204" pitchFamily="34" charset="0"/>
                <a:cs typeface="Times New Roman" panose="02020603050405020304" pitchFamily="18" charset="0"/>
              </a:rPr>
              <a:t>p. 2-3. </a:t>
            </a:r>
          </a:p>
          <a:p>
            <a:r>
              <a:rPr lang="en-IE" sz="28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IE" sz="2800" dirty="0"/>
          </a:p>
        </p:txBody>
      </p:sp>
    </p:spTree>
    <p:extLst>
      <p:ext uri="{BB962C8B-B14F-4D97-AF65-F5344CB8AC3E}">
        <p14:creationId xmlns:p14="http://schemas.microsoft.com/office/powerpoint/2010/main" val="2053068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7A63F-2182-41CC-AFF6-C486B9C2A403}"/>
              </a:ext>
            </a:extLst>
          </p:cNvPr>
          <p:cNvSpPr>
            <a:spLocks noGrp="1"/>
          </p:cNvSpPr>
          <p:nvPr>
            <p:ph type="title"/>
          </p:nvPr>
        </p:nvSpPr>
        <p:spPr/>
        <p:txBody>
          <a:bodyPr/>
          <a:lstStyle/>
          <a:p>
            <a:r>
              <a:rPr lang="en-IE" dirty="0"/>
              <a:t>Symbolic Action </a:t>
            </a:r>
          </a:p>
        </p:txBody>
      </p:sp>
      <p:sp>
        <p:nvSpPr>
          <p:cNvPr id="3" name="Content Placeholder 2">
            <a:extLst>
              <a:ext uri="{FF2B5EF4-FFF2-40B4-BE49-F238E27FC236}">
                <a16:creationId xmlns:a16="http://schemas.microsoft.com/office/drawing/2014/main" id="{B1EEE611-B277-4DBB-9F15-1BD7F7F22A83}"/>
              </a:ext>
            </a:extLst>
          </p:cNvPr>
          <p:cNvSpPr>
            <a:spLocks noGrp="1"/>
          </p:cNvSpPr>
          <p:nvPr>
            <p:ph idx="1"/>
          </p:nvPr>
        </p:nvSpPr>
        <p:spPr/>
        <p:txBody>
          <a:bodyPr>
            <a:noAutofit/>
          </a:bodyPr>
          <a:lstStyle/>
          <a:p>
            <a:pPr>
              <a:lnSpc>
                <a:spcPct val="107000"/>
              </a:lnSpc>
              <a:spcAft>
                <a:spcPts val="800"/>
              </a:spcAft>
            </a:pPr>
            <a:r>
              <a:rPr lang="en-IE" sz="2800" dirty="0">
                <a:effectLst/>
                <a:latin typeface="Calibri" panose="020F0502020204030204" pitchFamily="34" charset="0"/>
                <a:ea typeface="Times New Roman" panose="02020603050405020304" pitchFamily="18" charset="0"/>
                <a:cs typeface="Times New Roman" panose="02020603050405020304" pitchFamily="18" charset="0"/>
              </a:rPr>
              <a:t>Only when we have a theoretical analysis of symbolic action comparable in sophistication to that we now have for social and psychological action, will we be able to cope effectively with those aspects of social and psychological life in which religion (or art, or science, or ideology) plays a determinant role. </a:t>
            </a:r>
            <a:endParaRPr lang="en-IE" sz="2800" dirty="0">
              <a:effectLst/>
              <a:latin typeface="Calibri" panose="020F0502020204030204" pitchFamily="34" charset="0"/>
              <a:ea typeface="Calibri" panose="020F0502020204030204" pitchFamily="34" charset="0"/>
              <a:cs typeface="Times New Roman" panose="02020603050405020304" pitchFamily="18" charset="0"/>
            </a:endParaRPr>
          </a:p>
          <a:p>
            <a:r>
              <a:rPr lang="en-IE" sz="2800" dirty="0">
                <a:effectLst/>
                <a:latin typeface="Calibri" panose="020F0502020204030204" pitchFamily="34" charset="0"/>
                <a:ea typeface="Calibri" panose="020F0502020204030204" pitchFamily="34" charset="0"/>
                <a:cs typeface="Times New Roman" panose="02020603050405020304" pitchFamily="18" charset="0"/>
              </a:rPr>
              <a:t>Geertz, “Religion as a Cultural System”, p.125.</a:t>
            </a:r>
          </a:p>
          <a:p>
            <a:endParaRPr lang="en-IE" sz="2800" dirty="0"/>
          </a:p>
        </p:txBody>
      </p:sp>
    </p:spTree>
    <p:extLst>
      <p:ext uri="{BB962C8B-B14F-4D97-AF65-F5344CB8AC3E}">
        <p14:creationId xmlns:p14="http://schemas.microsoft.com/office/powerpoint/2010/main" val="2478703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CBF23-5A45-49D7-A87C-2FBED5BC99A8}"/>
              </a:ext>
            </a:extLst>
          </p:cNvPr>
          <p:cNvSpPr>
            <a:spLocks noGrp="1"/>
          </p:cNvSpPr>
          <p:nvPr>
            <p:ph type="title"/>
          </p:nvPr>
        </p:nvSpPr>
        <p:spPr/>
        <p:txBody>
          <a:bodyPr/>
          <a:lstStyle/>
          <a:p>
            <a:r>
              <a:rPr lang="en-IE" dirty="0"/>
              <a:t>Central Narrative Western Civilisation Garden of Paradise Story</a:t>
            </a:r>
          </a:p>
        </p:txBody>
      </p:sp>
      <p:sp>
        <p:nvSpPr>
          <p:cNvPr id="3" name="Content Placeholder 2">
            <a:extLst>
              <a:ext uri="{FF2B5EF4-FFF2-40B4-BE49-F238E27FC236}">
                <a16:creationId xmlns:a16="http://schemas.microsoft.com/office/drawing/2014/main" id="{57A4A04B-F381-427E-9532-3F639F84F253}"/>
              </a:ext>
            </a:extLst>
          </p:cNvPr>
          <p:cNvSpPr>
            <a:spLocks noGrp="1"/>
          </p:cNvSpPr>
          <p:nvPr>
            <p:ph idx="1"/>
          </p:nvPr>
        </p:nvSpPr>
        <p:spPr/>
        <p:txBody>
          <a:bodyPr/>
          <a:lstStyle/>
          <a:p>
            <a:r>
              <a:rPr lang="en-IE" sz="3200" dirty="0"/>
              <a:t>Adam, Eve and the Tree of Knowledge</a:t>
            </a:r>
          </a:p>
          <a:p>
            <a:r>
              <a:rPr lang="en-IE" sz="3200" dirty="0"/>
              <a:t>Barred from Access to the Tree of Life</a:t>
            </a:r>
          </a:p>
          <a:p>
            <a:r>
              <a:rPr lang="en-IE" sz="3200" dirty="0"/>
              <a:t>Punished Disproportionately (The Woman made me do it!) </a:t>
            </a:r>
          </a:p>
          <a:p>
            <a:r>
              <a:rPr lang="en-IE" sz="3200" dirty="0"/>
              <a:t>Yahweh placed Cherubim and Seraphim at the Garden Gates</a:t>
            </a:r>
          </a:p>
          <a:p>
            <a:endParaRPr lang="en-IE" dirty="0"/>
          </a:p>
          <a:p>
            <a:endParaRPr lang="en-IE" dirty="0"/>
          </a:p>
          <a:p>
            <a:endParaRPr lang="en-IE" dirty="0"/>
          </a:p>
        </p:txBody>
      </p:sp>
    </p:spTree>
    <p:extLst>
      <p:ext uri="{BB962C8B-B14F-4D97-AF65-F5344CB8AC3E}">
        <p14:creationId xmlns:p14="http://schemas.microsoft.com/office/powerpoint/2010/main" val="2919733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DA34F-479C-4E41-BC2F-6F01C6822B73}"/>
              </a:ext>
            </a:extLst>
          </p:cNvPr>
          <p:cNvSpPr>
            <a:spLocks noGrp="1"/>
          </p:cNvSpPr>
          <p:nvPr>
            <p:ph type="title"/>
          </p:nvPr>
        </p:nvSpPr>
        <p:spPr/>
        <p:txBody>
          <a:bodyPr/>
          <a:lstStyle/>
          <a:p>
            <a:r>
              <a:rPr lang="en-IE" dirty="0"/>
              <a:t>Song: Back to the Garden </a:t>
            </a:r>
          </a:p>
        </p:txBody>
      </p:sp>
      <p:sp>
        <p:nvSpPr>
          <p:cNvPr id="3" name="Content Placeholder 2">
            <a:extLst>
              <a:ext uri="{FF2B5EF4-FFF2-40B4-BE49-F238E27FC236}">
                <a16:creationId xmlns:a16="http://schemas.microsoft.com/office/drawing/2014/main" id="{D3DFC842-EE1D-4057-8D6C-95C940F3A608}"/>
              </a:ext>
            </a:extLst>
          </p:cNvPr>
          <p:cNvSpPr>
            <a:spLocks noGrp="1"/>
          </p:cNvSpPr>
          <p:nvPr>
            <p:ph idx="1"/>
          </p:nvPr>
        </p:nvSpPr>
        <p:spPr/>
        <p:txBody>
          <a:bodyPr>
            <a:normAutofit/>
          </a:bodyPr>
          <a:lstStyle/>
          <a:p>
            <a:r>
              <a:rPr lang="en-IE" sz="2800" b="0" i="0" dirty="0">
                <a:solidFill>
                  <a:srgbClr val="202124"/>
                </a:solidFill>
                <a:effectLst/>
                <a:latin typeface="arial" panose="020B0604020202020204" pitchFamily="34" charset="0"/>
              </a:rPr>
              <a:t>I was born to be royal</a:t>
            </a:r>
            <a:br>
              <a:rPr lang="en-IE" sz="2800" dirty="0"/>
            </a:br>
            <a:r>
              <a:rPr lang="en-IE" sz="2800" b="0" i="0" dirty="0">
                <a:solidFill>
                  <a:srgbClr val="202124"/>
                </a:solidFill>
                <a:effectLst/>
                <a:latin typeface="arial" panose="020B0604020202020204" pitchFamily="34" charset="0"/>
              </a:rPr>
              <a:t>I was made to be free</a:t>
            </a:r>
            <a:br>
              <a:rPr lang="en-IE" sz="2800" dirty="0"/>
            </a:br>
            <a:r>
              <a:rPr lang="en-IE" sz="2800" b="0" i="0" dirty="0">
                <a:solidFill>
                  <a:srgbClr val="202124"/>
                </a:solidFill>
                <a:effectLst/>
                <a:latin typeface="arial" panose="020B0604020202020204" pitchFamily="34" charset="0"/>
              </a:rPr>
              <a:t>But I was torn from the garden</a:t>
            </a:r>
            <a:br>
              <a:rPr lang="en-IE" sz="2800" dirty="0"/>
            </a:br>
            <a:r>
              <a:rPr lang="en-IE" sz="2800" b="0" i="0" dirty="0">
                <a:solidFill>
                  <a:srgbClr val="202124"/>
                </a:solidFill>
                <a:effectLst/>
                <a:latin typeface="arial" panose="020B0604020202020204" pitchFamily="34" charset="0"/>
              </a:rPr>
              <a:t>When that devil lied to me</a:t>
            </a:r>
          </a:p>
          <a:p>
            <a:r>
              <a:rPr lang="en-IE" dirty="0">
                <a:solidFill>
                  <a:srgbClr val="202124"/>
                </a:solidFill>
                <a:latin typeface="arial" panose="020B0604020202020204" pitchFamily="34" charset="0"/>
              </a:rPr>
              <a:t>===</a:t>
            </a:r>
          </a:p>
        </p:txBody>
      </p:sp>
    </p:spTree>
    <p:extLst>
      <p:ext uri="{BB962C8B-B14F-4D97-AF65-F5344CB8AC3E}">
        <p14:creationId xmlns:p14="http://schemas.microsoft.com/office/powerpoint/2010/main" val="18379241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384</TotalTime>
  <Words>1562</Words>
  <Application>Microsoft Office PowerPoint</Application>
  <PresentationFormat>Widescreen</PresentationFormat>
  <Paragraphs>105</Paragraphs>
  <Slides>27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Arial</vt:lpstr>
      <vt:lpstr>Calibri</vt:lpstr>
      <vt:lpstr>Georgia</vt:lpstr>
      <vt:lpstr>Times New Roman</vt:lpstr>
      <vt:lpstr>Tw Cen MT</vt:lpstr>
      <vt:lpstr>Circuit</vt:lpstr>
      <vt:lpstr>Dying for Peace Sacrifice and the Perversion of Love </vt:lpstr>
      <vt:lpstr>Sacrificial Discourse in Ireland </vt:lpstr>
      <vt:lpstr>William Butler Yeats on 1916</vt:lpstr>
      <vt:lpstr>Excess of Love </vt:lpstr>
      <vt:lpstr>Terrible Beauty</vt:lpstr>
      <vt:lpstr>Male Domination and Mystic Boundaries </vt:lpstr>
      <vt:lpstr>Symbolic Action </vt:lpstr>
      <vt:lpstr>Central Narrative Western Civilisation Garden of Paradise Story</vt:lpstr>
      <vt:lpstr>Song: Back to the Garden </vt:lpstr>
      <vt:lpstr>Take me Back …..</vt:lpstr>
      <vt:lpstr>Hidden Victims: Women in the Sacrificial Social Contract</vt:lpstr>
      <vt:lpstr>The madness of love: The Masochistic sacrificial Position</vt:lpstr>
      <vt:lpstr>Regaining Lost Paradise: Mother  </vt:lpstr>
      <vt:lpstr>Mourning, Nostalgia for Mother </vt:lpstr>
      <vt:lpstr>Group formation as synthetic mother</vt:lpstr>
      <vt:lpstr>Group dynamics : Mourning and the Banished Children of Eve</vt:lpstr>
      <vt:lpstr>Discourse in the Sacrificial Social contract</vt:lpstr>
      <vt:lpstr>Perverse Gifting</vt:lpstr>
      <vt:lpstr>Maternal Gift Erased in Western Society  </vt:lpstr>
      <vt:lpstr>Perverse Gift of Self through sacrifice, War, Martyrdom</vt:lpstr>
      <vt:lpstr>Alienation and the constructed Sacred: False Consciouness </vt:lpstr>
      <vt:lpstr>Alienation</vt:lpstr>
      <vt:lpstr>Return of the Repressed: Soldiers Crying for their Mothers</vt:lpstr>
      <vt:lpstr>The Mother’s Gift in the Sacrificial Economy</vt:lpstr>
      <vt:lpstr>Sons Achieve Immortality through sacrifice </vt:lpstr>
      <vt:lpstr>Sons Given willingly </vt:lpstr>
      <vt:lpstr>Bibliography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 Teresa Condren</dc:creator>
  <cp:lastModifiedBy>Mary</cp:lastModifiedBy>
  <cp:revision>35</cp:revision>
  <cp:lastPrinted>2021-11-25T22:03:08Z</cp:lastPrinted>
  <dcterms:created xsi:type="dcterms:W3CDTF">2021-11-25T07:41:56Z</dcterms:created>
  <dcterms:modified xsi:type="dcterms:W3CDTF">2021-11-26T14:32:16Z</dcterms:modified>
</cp:coreProperties>
</file>