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6" r:id="rId3"/>
    <p:sldId id="307" r:id="rId4"/>
    <p:sldId id="274" r:id="rId5"/>
    <p:sldId id="319" r:id="rId6"/>
    <p:sldId id="298" r:id="rId7"/>
    <p:sldId id="320" r:id="rId8"/>
    <p:sldId id="267" r:id="rId9"/>
    <p:sldId id="273" r:id="rId10"/>
    <p:sldId id="311" r:id="rId11"/>
    <p:sldId id="268" r:id="rId12"/>
    <p:sldId id="297" r:id="rId13"/>
    <p:sldId id="299" r:id="rId14"/>
    <p:sldId id="280" r:id="rId15"/>
    <p:sldId id="284" r:id="rId16"/>
    <p:sldId id="269" r:id="rId17"/>
    <p:sldId id="283" r:id="rId18"/>
    <p:sldId id="285" r:id="rId19"/>
    <p:sldId id="312" r:id="rId20"/>
    <p:sldId id="275" r:id="rId21"/>
    <p:sldId id="282" r:id="rId22"/>
    <p:sldId id="281" r:id="rId23"/>
    <p:sldId id="286" r:id="rId24"/>
    <p:sldId id="287" r:id="rId25"/>
    <p:sldId id="288" r:id="rId26"/>
    <p:sldId id="308" r:id="rId27"/>
    <p:sldId id="309" r:id="rId28"/>
    <p:sldId id="291" r:id="rId29"/>
    <p:sldId id="314" r:id="rId30"/>
    <p:sldId id="313" r:id="rId31"/>
    <p:sldId id="302" r:id="rId32"/>
    <p:sldId id="300" r:id="rId33"/>
    <p:sldId id="292" r:id="rId34"/>
    <p:sldId id="301" r:id="rId35"/>
    <p:sldId id="303" r:id="rId36"/>
    <p:sldId id="315" r:id="rId37"/>
    <p:sldId id="322" r:id="rId38"/>
    <p:sldId id="278" r:id="rId39"/>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122" d="100"/>
          <a:sy n="122" d="100"/>
        </p:scale>
        <p:origin x="74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E519-D818-F788-5818-150E9D1B7ED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6583B6D6-48BA-CEB2-3541-BBE9BB6EB2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D92C5697-F1BB-D637-57DF-F9863E0C4092}"/>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5" name="Footer Placeholder 4">
            <a:extLst>
              <a:ext uri="{FF2B5EF4-FFF2-40B4-BE49-F238E27FC236}">
                <a16:creationId xmlns:a16="http://schemas.microsoft.com/office/drawing/2014/main" id="{DEB04E38-CEA7-4DBC-6FF2-3A9B9E59382D}"/>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FBF74AA-6964-EEBD-D330-E4318507C152}"/>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1186334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658C-F56E-0831-EDF0-FDB5FA4D53F0}"/>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13B9A8EA-D647-DC79-C1B0-14A1BCF82B9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993D05CD-DC77-9F62-7E2E-03D1062EFBE8}"/>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5" name="Footer Placeholder 4">
            <a:extLst>
              <a:ext uri="{FF2B5EF4-FFF2-40B4-BE49-F238E27FC236}">
                <a16:creationId xmlns:a16="http://schemas.microsoft.com/office/drawing/2014/main" id="{6D70E3D2-9640-4A39-AD9C-F129B9029A2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9F42E43-58D8-902C-001D-325D2D0BF076}"/>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277111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78D688-D76A-D76A-C9EA-4B71E0097C6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BED7B60D-663B-1A51-994B-809439A7818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FDED888-913C-2D6C-574D-47182C3EC5A3}"/>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5" name="Footer Placeholder 4">
            <a:extLst>
              <a:ext uri="{FF2B5EF4-FFF2-40B4-BE49-F238E27FC236}">
                <a16:creationId xmlns:a16="http://schemas.microsoft.com/office/drawing/2014/main" id="{2357A0FB-3C2D-6ABE-98D0-FC1B08C74850}"/>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E1D9102E-2592-1C49-A799-CAD218011642}"/>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876863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9DC0-F567-8E06-2331-26C509D594E0}"/>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D46647FF-DDC4-CE67-47F8-286AB849FA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A3BA1EEB-CE81-0F35-E5E7-DFD79116EC13}"/>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5" name="Footer Placeholder 4">
            <a:extLst>
              <a:ext uri="{FF2B5EF4-FFF2-40B4-BE49-F238E27FC236}">
                <a16:creationId xmlns:a16="http://schemas.microsoft.com/office/drawing/2014/main" id="{ACB42F44-7303-B23E-79DF-7C34EBD7F12E}"/>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7504969-CBDD-FA3A-3F30-73681A373F75}"/>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30031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FD87-4836-E9CA-217D-AE9A0520574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888C6C6F-48D4-A728-1A91-E5CBB9DDBE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F217A5-C202-843E-5052-7761D4D128CF}"/>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5" name="Footer Placeholder 4">
            <a:extLst>
              <a:ext uri="{FF2B5EF4-FFF2-40B4-BE49-F238E27FC236}">
                <a16:creationId xmlns:a16="http://schemas.microsoft.com/office/drawing/2014/main" id="{A2FC5C31-4528-E57F-E821-C5DB604BA905}"/>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218F326B-42B5-785C-65B8-A8707DB7A45E}"/>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233477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D123-E59C-1C3E-C279-5B89ACF722FA}"/>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64DDA137-6ACC-191F-7832-78942EF45E8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C813252A-E2EC-8034-1976-76FA36BB014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915433DB-5635-868D-D4F9-7D2B2B68593B}"/>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6" name="Footer Placeholder 5">
            <a:extLst>
              <a:ext uri="{FF2B5EF4-FFF2-40B4-BE49-F238E27FC236}">
                <a16:creationId xmlns:a16="http://schemas.microsoft.com/office/drawing/2014/main" id="{415A70ED-DDDB-94F8-02A4-7100101E82BB}"/>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45E31900-8EB9-2193-3BCF-B77D87A40164}"/>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346868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9DEE9-C1D9-9CC9-9F96-9D84E1207200}"/>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45014AB1-0D95-DAB9-709C-DB4E3CA2D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72B1FF-949C-170D-F4D9-335E0D82E0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B6BF9A3A-FD0A-CA15-7722-8C005318EB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6FCFAC-8A58-F73A-49B3-4177F3FBF0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E9139174-6A4B-106D-9613-A27B8FD837F1}"/>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8" name="Footer Placeholder 7">
            <a:extLst>
              <a:ext uri="{FF2B5EF4-FFF2-40B4-BE49-F238E27FC236}">
                <a16:creationId xmlns:a16="http://schemas.microsoft.com/office/drawing/2014/main" id="{7BD3E6AB-C45A-A2B1-1AE5-F27B7B825930}"/>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F4A122B0-05F9-4313-71A0-C5F50D4778FC}"/>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380710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68A4-AF07-16B4-EFE2-AC0C973AF894}"/>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E638CBAE-A0FE-2950-472C-101DBEFA3FA9}"/>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4" name="Footer Placeholder 3">
            <a:extLst>
              <a:ext uri="{FF2B5EF4-FFF2-40B4-BE49-F238E27FC236}">
                <a16:creationId xmlns:a16="http://schemas.microsoft.com/office/drawing/2014/main" id="{A6A629E9-4C97-A640-2CB7-A2151FD85A12}"/>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DFE058B8-E091-4B30-576C-976927482789}"/>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14620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128433-4DCC-370E-98E3-53480CE64E2E}"/>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3" name="Footer Placeholder 2">
            <a:extLst>
              <a:ext uri="{FF2B5EF4-FFF2-40B4-BE49-F238E27FC236}">
                <a16:creationId xmlns:a16="http://schemas.microsoft.com/office/drawing/2014/main" id="{A8A19F01-4373-4294-E724-0D16C7A6AA95}"/>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C20AB8A3-0D01-B322-C714-14938AC56966}"/>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418053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9740-B81B-A00F-F74E-933084ECF2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5E3F047F-6594-DFD0-8677-22445F1E78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09E49B54-5C0F-D1AE-E36E-04A1546A9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1012A9-70CE-E8B4-C991-86859DD07E6E}"/>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6" name="Footer Placeholder 5">
            <a:extLst>
              <a:ext uri="{FF2B5EF4-FFF2-40B4-BE49-F238E27FC236}">
                <a16:creationId xmlns:a16="http://schemas.microsoft.com/office/drawing/2014/main" id="{7FD2FAEB-32C0-EA5E-DF3D-89DC2EC3B27A}"/>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ECF64756-FFE7-2058-DA87-4717BE7FFA5C}"/>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29632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FC09-B9DE-D05F-41FB-4364B07BF1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7DDDA388-DEA7-4F23-9A6E-4AB36AFF6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92146016-D1FB-9CDB-1C3A-3A51A4321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2869BF-73D2-3553-F9FB-DC3EB2A58E07}"/>
              </a:ext>
            </a:extLst>
          </p:cNvPr>
          <p:cNvSpPr>
            <a:spLocks noGrp="1"/>
          </p:cNvSpPr>
          <p:nvPr>
            <p:ph type="dt" sz="half" idx="10"/>
          </p:nvPr>
        </p:nvSpPr>
        <p:spPr/>
        <p:txBody>
          <a:bodyPr/>
          <a:lstStyle/>
          <a:p>
            <a:fld id="{507FC790-2E38-E24D-B410-1ECBDDEBFA54}" type="datetimeFigureOut">
              <a:rPr lang="en-IT" smtClean="0"/>
              <a:t>23/06/23</a:t>
            </a:fld>
            <a:endParaRPr lang="en-IT"/>
          </a:p>
        </p:txBody>
      </p:sp>
      <p:sp>
        <p:nvSpPr>
          <p:cNvPr id="6" name="Footer Placeholder 5">
            <a:extLst>
              <a:ext uri="{FF2B5EF4-FFF2-40B4-BE49-F238E27FC236}">
                <a16:creationId xmlns:a16="http://schemas.microsoft.com/office/drawing/2014/main" id="{231ED05D-1B3A-5683-27B5-83E249E99A4F}"/>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9B22EF2E-B8CD-E3A0-0773-2C0959069AED}"/>
              </a:ext>
            </a:extLst>
          </p:cNvPr>
          <p:cNvSpPr>
            <a:spLocks noGrp="1"/>
          </p:cNvSpPr>
          <p:nvPr>
            <p:ph type="sldNum" sz="quarter" idx="12"/>
          </p:nvPr>
        </p:nvSpPr>
        <p:spPr/>
        <p:txBody>
          <a:bodyPr/>
          <a:lstStyle/>
          <a:p>
            <a:fld id="{4C9C4231-CEA5-7841-AEE3-48BD37D5AEC6}" type="slidenum">
              <a:rPr lang="en-IT" smtClean="0"/>
              <a:t>‹#›</a:t>
            </a:fld>
            <a:endParaRPr lang="en-IT"/>
          </a:p>
        </p:txBody>
      </p:sp>
    </p:spTree>
    <p:extLst>
      <p:ext uri="{BB962C8B-B14F-4D97-AF65-F5344CB8AC3E}">
        <p14:creationId xmlns:p14="http://schemas.microsoft.com/office/powerpoint/2010/main" val="426309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3BF193-0FDF-D966-9D7D-456B3254DC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6506BEB9-FB63-5538-75F1-AC656D8F6C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7164BE07-A3E9-4127-60A9-D2EA106F5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FC790-2E38-E24D-B410-1ECBDDEBFA54}" type="datetimeFigureOut">
              <a:rPr lang="en-IT" smtClean="0"/>
              <a:t>23/06/23</a:t>
            </a:fld>
            <a:endParaRPr lang="en-IT"/>
          </a:p>
        </p:txBody>
      </p:sp>
      <p:sp>
        <p:nvSpPr>
          <p:cNvPr id="5" name="Footer Placeholder 4">
            <a:extLst>
              <a:ext uri="{FF2B5EF4-FFF2-40B4-BE49-F238E27FC236}">
                <a16:creationId xmlns:a16="http://schemas.microsoft.com/office/drawing/2014/main" id="{AF4CD4EA-6956-BB1F-541A-D003847696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EED7DC3C-CD4B-EE91-7F6D-F33710DA3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C4231-CEA5-7841-AEE3-48BD37D5AEC6}" type="slidenum">
              <a:rPr lang="en-IT" smtClean="0"/>
              <a:t>‹#›</a:t>
            </a:fld>
            <a:endParaRPr lang="en-IT"/>
          </a:p>
        </p:txBody>
      </p:sp>
    </p:spTree>
    <p:extLst>
      <p:ext uri="{BB962C8B-B14F-4D97-AF65-F5344CB8AC3E}">
        <p14:creationId xmlns:p14="http://schemas.microsoft.com/office/powerpoint/2010/main" val="3055454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https://cdn11.bigcommerce.com/s-upyoiba7k3/images/stencil/original/products/617654/432730/ATL-542-2__92015.1504130345.1280.1280__34073.1671219576.jpg?c=2"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2167-4707-ADF4-C590-51A75A0656B8}"/>
              </a:ext>
            </a:extLst>
          </p:cNvPr>
          <p:cNvSpPr>
            <a:spLocks noGrp="1"/>
          </p:cNvSpPr>
          <p:nvPr>
            <p:ph type="ctrTitle"/>
          </p:nvPr>
        </p:nvSpPr>
        <p:spPr/>
        <p:txBody>
          <a:bodyPr/>
          <a:lstStyle/>
          <a:p>
            <a:r>
              <a:rPr lang="en-IT" dirty="0"/>
              <a:t>The Gift of Truth in a World of Lies</a:t>
            </a:r>
          </a:p>
        </p:txBody>
      </p:sp>
      <p:sp>
        <p:nvSpPr>
          <p:cNvPr id="3" name="Subtitle 2">
            <a:extLst>
              <a:ext uri="{FF2B5EF4-FFF2-40B4-BE49-F238E27FC236}">
                <a16:creationId xmlns:a16="http://schemas.microsoft.com/office/drawing/2014/main" id="{F48C1E53-961E-2DC5-9F8F-107432EC5547}"/>
              </a:ext>
            </a:extLst>
          </p:cNvPr>
          <p:cNvSpPr>
            <a:spLocks noGrp="1"/>
          </p:cNvSpPr>
          <p:nvPr>
            <p:ph type="subTitle" idx="1"/>
          </p:nvPr>
        </p:nvSpPr>
        <p:spPr/>
        <p:txBody>
          <a:bodyPr/>
          <a:lstStyle/>
          <a:p>
            <a:endParaRPr lang="en-IT"/>
          </a:p>
        </p:txBody>
      </p:sp>
    </p:spTree>
    <p:extLst>
      <p:ext uri="{BB962C8B-B14F-4D97-AF65-F5344CB8AC3E}">
        <p14:creationId xmlns:p14="http://schemas.microsoft.com/office/powerpoint/2010/main" val="2444419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3509-861C-6992-2FE7-023EB6924C0D}"/>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D608CE9E-4A8E-6D81-21B1-522ECA04F9DC}"/>
              </a:ext>
            </a:extLst>
          </p:cNvPr>
          <p:cNvSpPr>
            <a:spLocks noGrp="1"/>
          </p:cNvSpPr>
          <p:nvPr>
            <p:ph idx="1"/>
          </p:nvPr>
        </p:nvSpPr>
        <p:spPr/>
        <p:txBody>
          <a:bodyPr/>
          <a:lstStyle/>
          <a:p>
            <a:r>
              <a:rPr lang="en-IT" dirty="0"/>
              <a:t>That boat sinking in the Mediterranean is not unusual at all, boats full of immigrants  have been sinking there for a long time usually without even being mentioned in the international press and only occasionally by the Italian presss.</a:t>
            </a:r>
          </a:p>
          <a:p>
            <a:r>
              <a:rPr lang="en-IT" dirty="0"/>
              <a:t>An Italian group counts 26,000 drownings in the last 10 years but there are probably many more</a:t>
            </a:r>
          </a:p>
          <a:p>
            <a:r>
              <a:rPr lang="en-IT" dirty="0"/>
              <a:t>One Italian man living on an island there wrote “Fishing used not to be good here because the fish did not have enough to eat. Now, since there have been so many  boats sinking nearby, the fish have come back.</a:t>
            </a:r>
          </a:p>
          <a:p>
            <a:endParaRPr lang="en-IT" dirty="0"/>
          </a:p>
        </p:txBody>
      </p:sp>
    </p:spTree>
    <p:extLst>
      <p:ext uri="{BB962C8B-B14F-4D97-AF65-F5344CB8AC3E}">
        <p14:creationId xmlns:p14="http://schemas.microsoft.com/office/powerpoint/2010/main" val="1642221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8A3A3-C4CB-D5F3-C3FD-C8946EA22A70}"/>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EE131578-E011-3358-79A9-698608040588}"/>
              </a:ext>
            </a:extLst>
          </p:cNvPr>
          <p:cNvSpPr>
            <a:spLocks noGrp="1"/>
          </p:cNvSpPr>
          <p:nvPr>
            <p:ph idx="1"/>
          </p:nvPr>
        </p:nvSpPr>
        <p:spPr/>
        <p:txBody>
          <a:bodyPr>
            <a:normAutofit/>
          </a:bodyPr>
          <a:lstStyle/>
          <a:p>
            <a:r>
              <a:rPr lang="en-IT" dirty="0"/>
              <a:t>It is clearly the lack of orientation towards the ‘other’, responsibility towards the ‘other’, even interest in the ‘other’, that causes this lack of concern, the inability even to say it is happening.</a:t>
            </a:r>
          </a:p>
          <a:p>
            <a:r>
              <a:rPr lang="en-IT" dirty="0"/>
              <a:t>Where does this self-absorbtion at the individual, the   national and the international level come from?</a:t>
            </a:r>
          </a:p>
          <a:p>
            <a:r>
              <a:rPr lang="en-IT" dirty="0"/>
              <a:t>And where does the desire and the ability to give the gift of truth about these devastating situations come from?</a:t>
            </a:r>
          </a:p>
          <a:p>
            <a:r>
              <a:rPr lang="en-IT" dirty="0"/>
              <a:t>I believe it is not a moral issue but an economic issue. We interpret as moral choice or flawed human character something that actually comes from the economy we practice every day. </a:t>
            </a:r>
          </a:p>
          <a:p>
            <a:endParaRPr lang="en-IT" dirty="0"/>
          </a:p>
        </p:txBody>
      </p:sp>
    </p:spTree>
    <p:extLst>
      <p:ext uri="{BB962C8B-B14F-4D97-AF65-F5344CB8AC3E}">
        <p14:creationId xmlns:p14="http://schemas.microsoft.com/office/powerpoint/2010/main" val="3564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049A-C904-E471-0289-2B11539E90C0}"/>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6BF0E332-7F1D-1BF3-4FC2-EB572BBE5127}"/>
              </a:ext>
            </a:extLst>
          </p:cNvPr>
          <p:cNvSpPr>
            <a:spLocks noGrp="1"/>
          </p:cNvSpPr>
          <p:nvPr>
            <p:ph idx="1"/>
          </p:nvPr>
        </p:nvSpPr>
        <p:spPr/>
        <p:txBody>
          <a:bodyPr>
            <a:normAutofit/>
          </a:bodyPr>
          <a:lstStyle/>
          <a:p>
            <a:pPr marL="0" indent="0">
              <a:buNone/>
            </a:pPr>
            <a:r>
              <a:rPr lang="en-IT" dirty="0"/>
              <a:t>The lack of  other-orientation comes from the elimination of unilateral gifting from the public mind - the zeitgeist - because of the hegemony of the exchange economy and because of the widespread  individual ego structure that is influenced by exchange. The whole system of Capitalism too is reponsible for this ego centrism but without the gift denying logic and interaction of commodity exchange itself with money at its cold heart, capitalism would not exist.</a:t>
            </a:r>
          </a:p>
          <a:p>
            <a:pPr marL="0" indent="0">
              <a:buNone/>
            </a:pPr>
            <a:r>
              <a:rPr lang="en-GB" dirty="0"/>
              <a:t>W</a:t>
            </a:r>
            <a:r>
              <a:rPr lang="en-IT" dirty="0"/>
              <a:t>ith this in mind we can see that compassion is the basis of truth telling on the large scale and the lack of it allows us to lie.</a:t>
            </a:r>
          </a:p>
          <a:p>
            <a:endParaRPr lang="en-IT" dirty="0"/>
          </a:p>
          <a:p>
            <a:endParaRPr lang="en-IT" dirty="0"/>
          </a:p>
        </p:txBody>
      </p:sp>
    </p:spTree>
    <p:extLst>
      <p:ext uri="{BB962C8B-B14F-4D97-AF65-F5344CB8AC3E}">
        <p14:creationId xmlns:p14="http://schemas.microsoft.com/office/powerpoint/2010/main" val="2360013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AA5D-6BE6-C99B-8997-FDD825C6C7E2}"/>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EFCA0248-C98F-5079-B5F5-571D5F542813}"/>
              </a:ext>
            </a:extLst>
          </p:cNvPr>
          <p:cNvSpPr>
            <a:spLocks noGrp="1"/>
          </p:cNvSpPr>
          <p:nvPr>
            <p:ph idx="1"/>
          </p:nvPr>
        </p:nvSpPr>
        <p:spPr/>
        <p:txBody>
          <a:bodyPr/>
          <a:lstStyle/>
          <a:p>
            <a:r>
              <a:rPr lang="en-IT" dirty="0"/>
              <a:t>In spite of all this there is one area of capitalism that has to function directly according to the gift economy, and that is the so called ‘domestic sphere’. Young children require unilateral gifting to them by their motherers because they cannot give back an equivalent for what they have been given and they do not even begin to understand exchange until they are around three years old. Their complete understanding and integration into the system does not happen until their teenage years. Most women continue to do free gift work and nurturing in the home throughout their lives.</a:t>
            </a:r>
          </a:p>
        </p:txBody>
      </p:sp>
    </p:spTree>
    <p:extLst>
      <p:ext uri="{BB962C8B-B14F-4D97-AF65-F5344CB8AC3E}">
        <p14:creationId xmlns:p14="http://schemas.microsoft.com/office/powerpoint/2010/main" val="3373450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785D-83E0-3F21-42DB-83F5DB19DBDF}"/>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632729E1-9E28-31D7-D716-61DFFFE58844}"/>
              </a:ext>
            </a:extLst>
          </p:cNvPr>
          <p:cNvSpPr>
            <a:spLocks noGrp="1"/>
          </p:cNvSpPr>
          <p:nvPr>
            <p:ph idx="1"/>
          </p:nvPr>
        </p:nvSpPr>
        <p:spPr/>
        <p:txBody>
          <a:bodyPr>
            <a:normAutofit/>
          </a:bodyPr>
          <a:lstStyle/>
          <a:p>
            <a:r>
              <a:rPr lang="en-IT" dirty="0"/>
              <a:t>Our understanding of the human being – of what life is – what our own lives are – is deeply flawed and misleading. We call ourselves ‘Mankind’ because we leave the universal mother-child gift-giving -and-receiving experience out of our concept of the human.</a:t>
            </a:r>
          </a:p>
          <a:p>
            <a:r>
              <a:rPr lang="en-IT" dirty="0"/>
              <a:t>This elimination is already a falsehood that we in the ‘West’  have accepted for centuries.</a:t>
            </a:r>
          </a:p>
          <a:p>
            <a:r>
              <a:rPr lang="en-IT" dirty="0"/>
              <a:t>Even if, with feminism, more equality of women with men has been ach</a:t>
            </a:r>
            <a:r>
              <a:rPr lang="en-GB" dirty="0" err="1"/>
              <a:t>ie</a:t>
            </a:r>
            <a:r>
              <a:rPr lang="en-IT" dirty="0"/>
              <a:t>ved, this is equality within a group that has eliminated the mother-child model from its own conscious identity</a:t>
            </a:r>
          </a:p>
          <a:p>
            <a:pPr marL="0" indent="0">
              <a:buNone/>
            </a:pPr>
            <a:endParaRPr lang="en-IT" dirty="0">
              <a:highlight>
                <a:srgbClr val="FFFF00"/>
              </a:highlight>
            </a:endParaRPr>
          </a:p>
          <a:p>
            <a:endParaRPr lang="en-IT" dirty="0"/>
          </a:p>
        </p:txBody>
      </p:sp>
    </p:spTree>
    <p:extLst>
      <p:ext uri="{BB962C8B-B14F-4D97-AF65-F5344CB8AC3E}">
        <p14:creationId xmlns:p14="http://schemas.microsoft.com/office/powerpoint/2010/main" val="1632050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69EF-E306-1C5C-F153-5F10F4D93947}"/>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C417B43A-514A-7041-3276-4F24E856D254}"/>
              </a:ext>
            </a:extLst>
          </p:cNvPr>
          <p:cNvSpPr>
            <a:spLocks noGrp="1"/>
          </p:cNvSpPr>
          <p:nvPr>
            <p:ph idx="1"/>
          </p:nvPr>
        </p:nvSpPr>
        <p:spPr/>
        <p:txBody>
          <a:bodyPr/>
          <a:lstStyle/>
          <a:p>
            <a:r>
              <a:rPr lang="en-IT" dirty="0"/>
              <a:t>Recently Sarah Blaffer Hrdy, Wendy Trevathen and others have suggested that mothering and even grandmothering were at the origin of human evolution in communities in prehistory. The title of their edited book </a:t>
            </a:r>
            <a:r>
              <a:rPr lang="en-IT" i="1" dirty="0"/>
              <a:t>Costly and Cute, Helpless Infants and Human Evolution</a:t>
            </a:r>
            <a:r>
              <a:rPr lang="en-IT" dirty="0"/>
              <a:t>  expresses this hypothesis.</a:t>
            </a:r>
          </a:p>
        </p:txBody>
      </p:sp>
    </p:spTree>
    <p:extLst>
      <p:ext uri="{BB962C8B-B14F-4D97-AF65-F5344CB8AC3E}">
        <p14:creationId xmlns:p14="http://schemas.microsoft.com/office/powerpoint/2010/main" val="381062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8EE0D-4FE7-0A12-41E9-16D448690616}"/>
              </a:ext>
            </a:extLst>
          </p:cNvPr>
          <p:cNvSpPr>
            <a:spLocks noGrp="1"/>
          </p:cNvSpPr>
          <p:nvPr>
            <p:ph type="title"/>
          </p:nvPr>
        </p:nvSpPr>
        <p:spPr/>
        <p:txBody>
          <a:bodyPr/>
          <a:lstStyle/>
          <a:p>
            <a:endParaRPr lang="en-IT" dirty="0"/>
          </a:p>
        </p:txBody>
      </p:sp>
      <p:sp>
        <p:nvSpPr>
          <p:cNvPr id="3" name="Content Placeholder 2">
            <a:extLst>
              <a:ext uri="{FF2B5EF4-FFF2-40B4-BE49-F238E27FC236}">
                <a16:creationId xmlns:a16="http://schemas.microsoft.com/office/drawing/2014/main" id="{37FFCE32-381B-48F9-7F30-05DF4B4EC5DB}"/>
              </a:ext>
            </a:extLst>
          </p:cNvPr>
          <p:cNvSpPr>
            <a:spLocks noGrp="1"/>
          </p:cNvSpPr>
          <p:nvPr>
            <p:ph idx="1"/>
          </p:nvPr>
        </p:nvSpPr>
        <p:spPr/>
        <p:txBody>
          <a:bodyPr>
            <a:normAutofit fontScale="92500"/>
          </a:bodyPr>
          <a:lstStyle/>
          <a:p>
            <a:r>
              <a:rPr lang="en-IT" dirty="0"/>
              <a:t>Unilateral gifting is necessary for mothering because the baby or young child  cannot give back an equivalent of what she has been given.</a:t>
            </a:r>
          </a:p>
          <a:p>
            <a:r>
              <a:rPr lang="en-IT" dirty="0"/>
              <a:t>This requires motherers to understand and  attend to children’s needs, satisfying them with something appropriate.</a:t>
            </a:r>
          </a:p>
          <a:p>
            <a:r>
              <a:rPr lang="en-IT" dirty="0"/>
              <a:t>I call this unilateral gift giving and I believe it creates the interactive interpersonal  patterns of meaning that are the underlying matrix of everything that comes afterwards: language,  our understanding of our surroundings, family and community relations and last but not least this matrix is the foundation of the economy. The quid pro quo exchange economy is just a distortion of the unilateral gift economy, but this distortion creates totally different motivations and effects.</a:t>
            </a:r>
          </a:p>
        </p:txBody>
      </p:sp>
    </p:spTree>
    <p:extLst>
      <p:ext uri="{BB962C8B-B14F-4D97-AF65-F5344CB8AC3E}">
        <p14:creationId xmlns:p14="http://schemas.microsoft.com/office/powerpoint/2010/main" val="65231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F1AF-80C9-BD99-01ED-18FD3172BDE8}"/>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08474F8E-7D22-9FC9-C74A-2B362A1D5C4E}"/>
              </a:ext>
            </a:extLst>
          </p:cNvPr>
          <p:cNvSpPr>
            <a:spLocks noGrp="1"/>
          </p:cNvSpPr>
          <p:nvPr>
            <p:ph idx="1"/>
          </p:nvPr>
        </p:nvSpPr>
        <p:spPr/>
        <p:txBody>
          <a:bodyPr>
            <a:normAutofit lnSpcReduction="10000"/>
          </a:bodyPr>
          <a:lstStyle/>
          <a:p>
            <a:r>
              <a:rPr lang="en-IT" dirty="0"/>
              <a:t>The elimination of this maternal model from our idea of economics and from our worldview has allowed us to absorb gifting into the market and exploit it – that is to take gifts and not recognize that we are doing it. This is in itself a widespread and fundamental lie, a bedrock of mendacity upon which many other lies can be built. For example we believe TINA – There is No Alternative  - to the market, when in fact the alternative of the gift economy constitutes the essence and aim of the market – profit. The unpaid surplus labor of workers, the gift of the unwaged work of women in the home and the gifts of ‘nature services’ are given by all to the Capitalist who does not pay for them and thus for him or her, they are free, though s/he calls them h/er ‘earnings’, ‘profit’, or money s/he has ‘made’.</a:t>
            </a:r>
          </a:p>
        </p:txBody>
      </p:sp>
    </p:spTree>
    <p:extLst>
      <p:ext uri="{BB962C8B-B14F-4D97-AF65-F5344CB8AC3E}">
        <p14:creationId xmlns:p14="http://schemas.microsoft.com/office/powerpoint/2010/main" val="4091764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61C7-8623-8F8D-94E9-CB9680E2B8E5}"/>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A40BA842-42D9-1E1C-CE9B-979429EA41B0}"/>
              </a:ext>
            </a:extLst>
          </p:cNvPr>
          <p:cNvSpPr>
            <a:spLocks noGrp="1"/>
          </p:cNvSpPr>
          <p:nvPr>
            <p:ph idx="1"/>
          </p:nvPr>
        </p:nvSpPr>
        <p:spPr/>
        <p:txBody>
          <a:bodyPr>
            <a:normAutofit lnSpcReduction="10000"/>
          </a:bodyPr>
          <a:lstStyle/>
          <a:p>
            <a:r>
              <a:rPr lang="en-IT" dirty="0"/>
              <a:t>This is a situation of parasitism in which the giftgiving host does not recognize that she is giving to the parasite because she is dependent on it for h/er capacity for life and for nurturing life. Nor does the parasite recognize and take responsibility for its parasitism. In a way this is a system of mutual deception and self deception.</a:t>
            </a:r>
          </a:p>
          <a:p>
            <a:r>
              <a:rPr lang="en-IT" dirty="0"/>
              <a:t> If we recognize that the exchange economy is draining away the gifts of humans, other species and the planet, the still healthy gifting being in all of us can dismantle the parasite,while  understanding the needs for peace and maintainance of life that we can fill, which will allow us to save as much as possible of this endangered humanity, all the other species and the continually giftgiving Earth.</a:t>
            </a:r>
          </a:p>
        </p:txBody>
      </p:sp>
    </p:spTree>
    <p:extLst>
      <p:ext uri="{BB962C8B-B14F-4D97-AF65-F5344CB8AC3E}">
        <p14:creationId xmlns:p14="http://schemas.microsoft.com/office/powerpoint/2010/main" val="3855515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DCE4-63C3-90D0-D2DE-49A0DF2B3913}"/>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9109CBD0-4349-6D10-28EB-5619C0BA28F1}"/>
              </a:ext>
            </a:extLst>
          </p:cNvPr>
          <p:cNvSpPr>
            <a:spLocks noGrp="1"/>
          </p:cNvSpPr>
          <p:nvPr>
            <p:ph idx="1"/>
          </p:nvPr>
        </p:nvSpPr>
        <p:spPr/>
        <p:txBody>
          <a:bodyPr/>
          <a:lstStyle/>
          <a:p>
            <a:r>
              <a:rPr lang="en-IT" dirty="0"/>
              <a:t>Not recognizing the system of market parasitism and the gifting host, allows free rein to the lies by which the system defends itself. Therefore it is not surprising that commercial lies, political lies and ideological lies are normalized especially in these neo liberal times.</a:t>
            </a:r>
          </a:p>
          <a:p>
            <a:r>
              <a:rPr lang="en-IT" dirty="0"/>
              <a:t> On the other hand altruism appears to be almost inhuman, a pose, a self congratulatory appeal to exceptionalism and saintliness.</a:t>
            </a:r>
          </a:p>
          <a:p>
            <a:endParaRPr lang="en-IT" dirty="0"/>
          </a:p>
        </p:txBody>
      </p:sp>
    </p:spTree>
    <p:extLst>
      <p:ext uri="{BB962C8B-B14F-4D97-AF65-F5344CB8AC3E}">
        <p14:creationId xmlns:p14="http://schemas.microsoft.com/office/powerpoint/2010/main" val="2306687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BCFA802-BC58-249D-23F3-25CA8DA45081}"/>
              </a:ext>
            </a:extLst>
          </p:cNvPr>
          <p:cNvPicPr>
            <a:picLocks noGrp="1" noChangeAspect="1"/>
          </p:cNvPicPr>
          <p:nvPr>
            <p:ph idx="1"/>
          </p:nvPr>
        </p:nvPicPr>
        <p:blipFill rotWithShape="1">
          <a:blip r:embed="rId2"/>
          <a:srcRect t="9103" r="1" b="10320"/>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3752158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7048-8A1C-F6CC-5AA9-9221E6D94094}"/>
              </a:ext>
            </a:extLst>
          </p:cNvPr>
          <p:cNvSpPr>
            <a:spLocks noGrp="1"/>
          </p:cNvSpPr>
          <p:nvPr>
            <p:ph type="title"/>
          </p:nvPr>
        </p:nvSpPr>
        <p:spPr/>
        <p:txBody>
          <a:bodyPr/>
          <a:lstStyle/>
          <a:p>
            <a:r>
              <a:rPr lang="en-IT" dirty="0"/>
              <a:t>Exchange</a:t>
            </a:r>
          </a:p>
        </p:txBody>
      </p:sp>
      <p:sp>
        <p:nvSpPr>
          <p:cNvPr id="3" name="Content Placeholder 2">
            <a:extLst>
              <a:ext uri="{FF2B5EF4-FFF2-40B4-BE49-F238E27FC236}">
                <a16:creationId xmlns:a16="http://schemas.microsoft.com/office/drawing/2014/main" id="{1264622F-95EF-9AFF-27A2-1941F2BDF95A}"/>
              </a:ext>
            </a:extLst>
          </p:cNvPr>
          <p:cNvSpPr>
            <a:spLocks noGrp="1"/>
          </p:cNvSpPr>
          <p:nvPr>
            <p:ph idx="1"/>
          </p:nvPr>
        </p:nvSpPr>
        <p:spPr/>
        <p:txBody>
          <a:bodyPr/>
          <a:lstStyle/>
          <a:p>
            <a:r>
              <a:rPr lang="en-IT" dirty="0"/>
              <a:t>The logic of quid pro quo exchange began to be practiced explicitly in Europe with the invention of money around 600 BC and became an abstract model that contradicted and gradually pushed aside  both peaceful matriarchal relations and patriarchal violence. Monetized exchange made inroads into individual and community relationships, which had been based first on the generalized maternal satisfying of needs together and then on Patriarchal dominance by force. With money there was a possibility of a different kind of equality and value, a different model.</a:t>
            </a:r>
          </a:p>
        </p:txBody>
      </p:sp>
    </p:spTree>
    <p:extLst>
      <p:ext uri="{BB962C8B-B14F-4D97-AF65-F5344CB8AC3E}">
        <p14:creationId xmlns:p14="http://schemas.microsoft.com/office/powerpoint/2010/main" val="1199210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56">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013E22-5661-D41F-94B5-E6B87599B386}"/>
              </a:ext>
            </a:extLst>
          </p:cNvPr>
          <p:cNvSpPr>
            <a:spLocks noGrp="1"/>
          </p:cNvSpPr>
          <p:nvPr>
            <p:ph type="title"/>
          </p:nvPr>
        </p:nvSpPr>
        <p:spPr>
          <a:xfrm>
            <a:off x="5596501" y="489508"/>
            <a:ext cx="5754896" cy="1667569"/>
          </a:xfrm>
        </p:spPr>
        <p:txBody>
          <a:bodyPr anchor="b">
            <a:normAutofit/>
          </a:bodyPr>
          <a:lstStyle/>
          <a:p>
            <a:r>
              <a:rPr lang="en-IT" sz="4000" dirty="0"/>
              <a:t>X anount of money = Y amount of product</a:t>
            </a:r>
          </a:p>
        </p:txBody>
      </p:sp>
      <p:pic>
        <p:nvPicPr>
          <p:cNvPr id="2050" name="Picture 2">
            <a:extLst>
              <a:ext uri="{FF2B5EF4-FFF2-40B4-BE49-F238E27FC236}">
                <a16:creationId xmlns:a16="http://schemas.microsoft.com/office/drawing/2014/main" id="{3EC3F41E-9C7E-5A16-00D5-AA19C8C62B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9921" y="918640"/>
            <a:ext cx="3792582" cy="4589025"/>
          </a:xfrm>
          <a:prstGeom prst="rect">
            <a:avLst/>
          </a:prstGeom>
          <a:noFill/>
          <a:extLst>
            <a:ext uri="{909E8E84-426E-40DD-AFC4-6F175D3DCCD1}">
              <a14:hiddenFill xmlns:a14="http://schemas.microsoft.com/office/drawing/2010/main">
                <a:solidFill>
                  <a:srgbClr val="FFFFFF"/>
                </a:solidFill>
              </a14:hiddenFill>
            </a:ext>
          </a:extLst>
        </p:spPr>
      </p:pic>
      <p:sp>
        <p:nvSpPr>
          <p:cNvPr id="2063" name="Content Placeholder 2053">
            <a:extLst>
              <a:ext uri="{FF2B5EF4-FFF2-40B4-BE49-F238E27FC236}">
                <a16:creationId xmlns:a16="http://schemas.microsoft.com/office/drawing/2014/main" id="{01115556-AFAA-6416-6AA8-C34205849C5B}"/>
              </a:ext>
            </a:extLst>
          </p:cNvPr>
          <p:cNvSpPr>
            <a:spLocks noGrp="1"/>
          </p:cNvSpPr>
          <p:nvPr>
            <p:ph idx="1"/>
          </p:nvPr>
        </p:nvSpPr>
        <p:spPr>
          <a:xfrm>
            <a:off x="5596502" y="2405894"/>
            <a:ext cx="5754896" cy="3197464"/>
          </a:xfrm>
        </p:spPr>
        <p:txBody>
          <a:bodyPr anchor="t">
            <a:normAutofit/>
          </a:bodyPr>
          <a:lstStyle/>
          <a:p>
            <a:pPr marL="0" indent="0">
              <a:buNone/>
            </a:pPr>
            <a:endParaRPr lang="en-US" sz="2000" dirty="0"/>
          </a:p>
          <a:p>
            <a:pPr marL="0" indent="0">
              <a:buNone/>
            </a:pPr>
            <a:endParaRPr lang="en-US" sz="2000" dirty="0"/>
          </a:p>
          <a:p>
            <a:pPr marL="0" indent="0">
              <a:buNone/>
            </a:pPr>
            <a:r>
              <a:rPr lang="en-US" sz="2000" dirty="0"/>
              <a:t>                 </a:t>
            </a:r>
            <a:r>
              <a:rPr lang="en-US" dirty="0"/>
              <a:t>Notice the symmetry</a:t>
            </a:r>
          </a:p>
        </p:txBody>
      </p:sp>
      <p:sp>
        <p:nvSpPr>
          <p:cNvPr id="2064" name="Rectangle 2058">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742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C769-DBA1-918F-2F1E-89F6B3475404}"/>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971E7B28-081F-F7EE-85AB-C4AE8D200B87}"/>
              </a:ext>
            </a:extLst>
          </p:cNvPr>
          <p:cNvSpPr>
            <a:spLocks noGrp="1"/>
          </p:cNvSpPr>
          <p:nvPr>
            <p:ph idx="1"/>
          </p:nvPr>
        </p:nvSpPr>
        <p:spPr/>
        <p:txBody>
          <a:bodyPr>
            <a:normAutofit fontScale="92500"/>
          </a:bodyPr>
          <a:lstStyle/>
          <a:p>
            <a:r>
              <a:rPr lang="en-IT" dirty="0"/>
              <a:t>While mothering-gifting gives value to the child</a:t>
            </a:r>
          </a:p>
          <a:p>
            <a:r>
              <a:rPr lang="en-GB" dirty="0"/>
              <a:t>A</a:t>
            </a:r>
            <a:r>
              <a:rPr lang="en-IT" dirty="0"/>
              <a:t>nd Patriarchy proves the superior value of one by dominating others,</a:t>
            </a:r>
          </a:p>
          <a:p>
            <a:r>
              <a:rPr lang="en-IT" dirty="0"/>
              <a:t> Exchange seems to provide a different kind of evaluation, where the standard is the equality of objective  quantitative value among things.</a:t>
            </a:r>
          </a:p>
          <a:p>
            <a:r>
              <a:rPr lang="en-IT" dirty="0"/>
              <a:t>In Capitalism this has morphed into a kind of equality that we use to </a:t>
            </a:r>
            <a:r>
              <a:rPr lang="en-IT" b="1" i="1" dirty="0"/>
              <a:t>evaluate people:</a:t>
            </a:r>
            <a:r>
              <a:rPr lang="en-IT" b="1" dirty="0"/>
              <a:t> </a:t>
            </a:r>
            <a:r>
              <a:rPr lang="en-IT" dirty="0"/>
              <a:t>the quantitative equality of the value of things</a:t>
            </a:r>
            <a:r>
              <a:rPr lang="en-IT" u="sng" dirty="0"/>
              <a:t>. </a:t>
            </a:r>
          </a:p>
          <a:p>
            <a:pPr marL="0" indent="0">
              <a:buNone/>
            </a:pPr>
            <a:r>
              <a:rPr lang="en-IT" dirty="0"/>
              <a:t>Every time we exchange we assert this kind of quantitative commodity  exchange equality  instead of the qualitative equality of mother and child that we assert and create  by giving and receiving. As Marx says, the relations between things take the place of relations between people.</a:t>
            </a:r>
          </a:p>
        </p:txBody>
      </p:sp>
    </p:spTree>
    <p:extLst>
      <p:ext uri="{BB962C8B-B14F-4D97-AF65-F5344CB8AC3E}">
        <p14:creationId xmlns:p14="http://schemas.microsoft.com/office/powerpoint/2010/main" val="4223043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F4BA6B-C905-405E-FA4E-F987F6076DD3}"/>
              </a:ext>
            </a:extLst>
          </p:cNvPr>
          <p:cNvSpPr>
            <a:spLocks noGrp="1"/>
          </p:cNvSpPr>
          <p:nvPr>
            <p:ph type="title"/>
          </p:nvPr>
        </p:nvSpPr>
        <p:spPr>
          <a:xfrm>
            <a:off x="640080" y="325369"/>
            <a:ext cx="4368602" cy="1956841"/>
          </a:xfrm>
        </p:spPr>
        <p:txBody>
          <a:bodyPr anchor="b">
            <a:normAutofit fontScale="90000"/>
          </a:bodyPr>
          <a:lstStyle/>
          <a:p>
            <a:r>
              <a:rPr lang="en-IT" sz="2400" b="1" dirty="0"/>
              <a:t>Exchange is profoundly different from establishing qualitative equality or similar identity between mother and child in daily life.</a:t>
            </a:r>
            <a:br>
              <a:rPr lang="en-IT" sz="2200" dirty="0"/>
            </a:br>
            <a:endParaRPr lang="en-IT" sz="22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26BB211-3C41-267E-64EB-A7D7B303087C}"/>
              </a:ext>
            </a:extLst>
          </p:cNvPr>
          <p:cNvSpPr>
            <a:spLocks noGrp="1"/>
          </p:cNvSpPr>
          <p:nvPr>
            <p:ph idx="1"/>
          </p:nvPr>
        </p:nvSpPr>
        <p:spPr>
          <a:xfrm>
            <a:off x="640080" y="2872899"/>
            <a:ext cx="4243589" cy="3320668"/>
          </a:xfrm>
        </p:spPr>
        <p:txBody>
          <a:bodyPr>
            <a:normAutofit/>
          </a:bodyPr>
          <a:lstStyle/>
          <a:p>
            <a:r>
              <a:rPr lang="en-US" sz="2200" dirty="0"/>
              <a:t>‘Mirror neurons’</a:t>
            </a:r>
          </a:p>
          <a:p>
            <a:r>
              <a:rPr lang="en-US" sz="2200" dirty="0"/>
              <a:t>‘Like-me bridge’</a:t>
            </a:r>
          </a:p>
          <a:p>
            <a:r>
              <a:rPr lang="en-US" sz="2200" dirty="0"/>
              <a:t>Personal real-life interaction</a:t>
            </a:r>
          </a:p>
          <a:p>
            <a:r>
              <a:rPr lang="en-US" sz="2200" dirty="0"/>
              <a:t> Functions by other orientation</a:t>
            </a:r>
          </a:p>
          <a:p>
            <a:r>
              <a:rPr lang="en-US" sz="2200" dirty="0"/>
              <a:t>Nurturing gives value to the receiver</a:t>
            </a:r>
          </a:p>
        </p:txBody>
      </p:sp>
      <p:pic>
        <p:nvPicPr>
          <p:cNvPr id="4" name="Content Placeholder 3">
            <a:extLst>
              <a:ext uri="{FF2B5EF4-FFF2-40B4-BE49-F238E27FC236}">
                <a16:creationId xmlns:a16="http://schemas.microsoft.com/office/drawing/2014/main" id="{FEA96BA7-7BFA-779C-48D2-14B7EDEAE46D}"/>
              </a:ext>
            </a:extLst>
          </p:cNvPr>
          <p:cNvPicPr>
            <a:picLocks noChangeAspect="1"/>
          </p:cNvPicPr>
          <p:nvPr/>
        </p:nvPicPr>
        <p:blipFill rotWithShape="1">
          <a:blip r:embed="rId2"/>
          <a:srcRect r="-1" b="334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81529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6730-F38F-102D-902D-4448099D7101}"/>
              </a:ext>
            </a:extLst>
          </p:cNvPr>
          <p:cNvSpPr>
            <a:spLocks noGrp="1"/>
          </p:cNvSpPr>
          <p:nvPr>
            <p:ph type="title"/>
          </p:nvPr>
        </p:nvSpPr>
        <p:spPr/>
        <p:txBody>
          <a:bodyPr>
            <a:normAutofit/>
          </a:bodyPr>
          <a:lstStyle/>
          <a:p>
            <a:endParaRPr lang="en-IT" dirty="0"/>
          </a:p>
        </p:txBody>
      </p:sp>
      <p:sp>
        <p:nvSpPr>
          <p:cNvPr id="3" name="Content Placeholder 2">
            <a:extLst>
              <a:ext uri="{FF2B5EF4-FFF2-40B4-BE49-F238E27FC236}">
                <a16:creationId xmlns:a16="http://schemas.microsoft.com/office/drawing/2014/main" id="{FEA8425E-0D3D-1DF1-2B91-6FF69B182A5D}"/>
              </a:ext>
            </a:extLst>
          </p:cNvPr>
          <p:cNvSpPr>
            <a:spLocks noGrp="1"/>
          </p:cNvSpPr>
          <p:nvPr>
            <p:ph idx="1"/>
          </p:nvPr>
        </p:nvSpPr>
        <p:spPr/>
        <p:txBody>
          <a:bodyPr>
            <a:normAutofit/>
          </a:bodyPr>
          <a:lstStyle/>
          <a:p>
            <a:pPr marL="0" indent="0">
              <a:buNone/>
            </a:pPr>
            <a:r>
              <a:rPr lang="en-GB" dirty="0"/>
              <a:t>In Patriarchal Capitalism quid pro quo c</a:t>
            </a:r>
            <a:r>
              <a:rPr lang="en-IT" dirty="0"/>
              <a:t>ommodity exchange begins to be understood and to partially replace mothering- gifting as the model of human interaction starting around age three. </a:t>
            </a:r>
          </a:p>
          <a:p>
            <a:pPr marL="0" indent="0">
              <a:buNone/>
            </a:pPr>
            <a:r>
              <a:rPr lang="en-IT" dirty="0"/>
              <a:t>Bribes like ‘If you eat your dinner you can have desert’ or punishments like ‘You broke the cup go sit in the corner’ prepare the child for quid pro quo exchange.</a:t>
            </a:r>
          </a:p>
        </p:txBody>
      </p:sp>
    </p:spTree>
    <p:extLst>
      <p:ext uri="{BB962C8B-B14F-4D97-AF65-F5344CB8AC3E}">
        <p14:creationId xmlns:p14="http://schemas.microsoft.com/office/powerpoint/2010/main" val="2499660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B37B-5CCD-89AA-354D-3FCCAA26C703}"/>
              </a:ext>
            </a:extLst>
          </p:cNvPr>
          <p:cNvSpPr>
            <a:spLocks noGrp="1"/>
          </p:cNvSpPr>
          <p:nvPr>
            <p:ph type="title"/>
          </p:nvPr>
        </p:nvSpPr>
        <p:spPr/>
        <p:txBody>
          <a:bodyPr>
            <a:noAutofit/>
          </a:bodyPr>
          <a:lstStyle/>
          <a:p>
            <a:br>
              <a:rPr lang="en-IT" sz="3200" dirty="0"/>
            </a:br>
            <a:br>
              <a:rPr lang="en-IT" sz="3200" dirty="0"/>
            </a:br>
            <a:r>
              <a:rPr lang="en-IT" sz="3200" dirty="0"/>
              <a:t>For children a second relational track (of quid pro quo exchange) briefly, though repeatedly, replaces the original track of gift economy relations  and later, with the older  children’s participation in  the market, and then as adults, it  becomes the main economic relational track, though the gift track continues unrecognized.</a:t>
            </a:r>
            <a:br>
              <a:rPr lang="en-IT" sz="3200" dirty="0"/>
            </a:br>
            <a:endParaRPr lang="en-IT" sz="3200" dirty="0"/>
          </a:p>
        </p:txBody>
      </p:sp>
      <p:sp>
        <p:nvSpPr>
          <p:cNvPr id="19" name="Rectangle 31">
            <a:extLst>
              <a:ext uri="{FF2B5EF4-FFF2-40B4-BE49-F238E27FC236}">
                <a16:creationId xmlns:a16="http://schemas.microsoft.com/office/drawing/2014/main" id="{6C4F489F-C828-709C-0A6B-F0548E02ADD3}"/>
              </a:ext>
            </a:extLst>
          </p:cNvPr>
          <p:cNvSpPr>
            <a:spLocks noChangeArrowheads="1"/>
          </p:cNvSpPr>
          <p:nvPr/>
        </p:nvSpPr>
        <p:spPr bwMode="auto">
          <a:xfrm>
            <a:off x="0" y="807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T"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Mother and child gift track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T"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switches to exchange track.</a:t>
            </a:r>
            <a:r>
              <a:rPr kumimoji="0" lang="en-US" altLang="en-IT" sz="800" b="0" i="0" u="none" strike="noStrike" cap="none" normalizeH="0" baseline="0">
                <a:ln>
                  <a:noFill/>
                </a:ln>
                <a:solidFill>
                  <a:schemeClr val="tx1"/>
                </a:solidFill>
                <a:effectLst/>
                <a:latin typeface="Arial" panose="020B0604020202020204" pitchFamily="34" charset="0"/>
              </a:rPr>
              <a:t> </a:t>
            </a:r>
            <a:endParaRPr kumimoji="0" lang="en-US" altLang="en-IT" sz="1800" b="0" i="0" u="none" strike="noStrike" cap="none" normalizeH="0" baseline="0">
              <a:ln>
                <a:noFill/>
              </a:ln>
              <a:solidFill>
                <a:schemeClr val="tx1"/>
              </a:solidFill>
              <a:effectLst/>
              <a:latin typeface="Arial" panose="020B0604020202020204" pitchFamily="34" charset="0"/>
            </a:endParaRPr>
          </a:p>
        </p:txBody>
      </p:sp>
      <p:sp>
        <p:nvSpPr>
          <p:cNvPr id="22" name="Rectangle 33">
            <a:extLst>
              <a:ext uri="{FF2B5EF4-FFF2-40B4-BE49-F238E27FC236}">
                <a16:creationId xmlns:a16="http://schemas.microsoft.com/office/drawing/2014/main" id="{E20F591B-5949-D06A-64B7-C03C9EAC58E6}"/>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T"/>
          </a:p>
        </p:txBody>
      </p:sp>
      <p:sp>
        <p:nvSpPr>
          <p:cNvPr id="24" name="Rectangle 34">
            <a:extLst>
              <a:ext uri="{FF2B5EF4-FFF2-40B4-BE49-F238E27FC236}">
                <a16:creationId xmlns:a16="http://schemas.microsoft.com/office/drawing/2014/main" id="{EABAFD37-27C5-4804-92D5-110DC9D0F9F2}"/>
              </a:ext>
            </a:extLst>
          </p:cNvPr>
          <p:cNvSpPr>
            <a:spLocks noChangeArrowheads="1"/>
          </p:cNvSpPr>
          <p:nvPr/>
        </p:nvSpPr>
        <p:spPr bwMode="auto">
          <a:xfrm>
            <a:off x="152400" y="822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T"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Mother and child gift track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T"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switches to exchange track.</a:t>
            </a:r>
            <a:r>
              <a:rPr kumimoji="0" lang="en-US" altLang="en-IT" sz="800" b="0" i="0" u="none" strike="noStrike" cap="none" normalizeH="0" baseline="0">
                <a:ln>
                  <a:noFill/>
                </a:ln>
                <a:solidFill>
                  <a:schemeClr val="tx1"/>
                </a:solidFill>
                <a:effectLst/>
                <a:latin typeface="Arial" panose="020B0604020202020204" pitchFamily="34" charset="0"/>
              </a:rPr>
              <a:t> </a:t>
            </a:r>
            <a:endParaRPr kumimoji="0" lang="en-US" altLang="en-IT" sz="1800" b="0" i="0" u="none" strike="noStrike" cap="none" normalizeH="0" baseline="0">
              <a:ln>
                <a:noFill/>
              </a:ln>
              <a:solidFill>
                <a:schemeClr val="tx1"/>
              </a:solidFill>
              <a:effectLst/>
              <a:latin typeface="Arial" panose="020B0604020202020204" pitchFamily="34" charset="0"/>
            </a:endParaRPr>
          </a:p>
        </p:txBody>
      </p:sp>
      <p:pic>
        <p:nvPicPr>
          <p:cNvPr id="27" name="Picture 26">
            <a:extLst>
              <a:ext uri="{FF2B5EF4-FFF2-40B4-BE49-F238E27FC236}">
                <a16:creationId xmlns:a16="http://schemas.microsoft.com/office/drawing/2014/main" id="{302AE80F-157E-C54E-5FE7-5089F5F57EC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4667250" y="457200"/>
            <a:ext cx="28575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56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3C59-B2A0-8B0A-7EA6-EED8032AF554}"/>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96A5FB0F-7445-C1E3-A5AF-9756508B4240}"/>
              </a:ext>
            </a:extLst>
          </p:cNvPr>
          <p:cNvSpPr>
            <a:spLocks noGrp="1"/>
          </p:cNvSpPr>
          <p:nvPr>
            <p:ph idx="1"/>
          </p:nvPr>
        </p:nvSpPr>
        <p:spPr/>
        <p:txBody>
          <a:bodyPr>
            <a:normAutofit fontScale="92500"/>
          </a:bodyPr>
          <a:lstStyle/>
          <a:p>
            <a:r>
              <a:rPr lang="en-IT" dirty="0"/>
              <a:t>The black box next to the train tracks in the picture contains the ‘switch’, the hidden mechanism that makes us change our relational economic pathways from gift to exchange.</a:t>
            </a:r>
          </a:p>
          <a:p>
            <a:r>
              <a:rPr lang="en-IT" dirty="0"/>
              <a:t>Infancy research shows that babies identify with their motherers, mirroring them kinetically and with their mirror neurons, formimg their own identities in these interactions.</a:t>
            </a:r>
          </a:p>
          <a:p>
            <a:r>
              <a:rPr lang="en-IT" dirty="0"/>
              <a:t>I believe the equation between commodities and/or between commodities and money  repeats this kind of identification at a material level. Instead of establishing a commonality though as happens in the mother –child relation,  one commodity  takes the place of the other and only a quantitative exchange value assessment is given.</a:t>
            </a:r>
          </a:p>
        </p:txBody>
      </p:sp>
    </p:spTree>
    <p:extLst>
      <p:ext uri="{BB962C8B-B14F-4D97-AF65-F5344CB8AC3E}">
        <p14:creationId xmlns:p14="http://schemas.microsoft.com/office/powerpoint/2010/main" val="2097777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87A4-D30D-22C9-20F1-6509B6FCB992}"/>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43A52F21-3450-4E0D-1DDC-1853EC069C70}"/>
              </a:ext>
            </a:extLst>
          </p:cNvPr>
          <p:cNvSpPr>
            <a:spLocks noGrp="1"/>
          </p:cNvSpPr>
          <p:nvPr>
            <p:ph idx="1"/>
          </p:nvPr>
        </p:nvSpPr>
        <p:spPr/>
        <p:txBody>
          <a:bodyPr>
            <a:normAutofit/>
          </a:bodyPr>
          <a:lstStyle/>
          <a:p>
            <a:pPr marL="0" indent="0">
              <a:buNone/>
            </a:pPr>
            <a:r>
              <a:rPr lang="en-IT" dirty="0"/>
              <a:t>If this intuition of mine is true it would explain why exchange has such a widespread influence on us and why people who have lived in gift economies often pick it up immediately when they are introduced to it.</a:t>
            </a:r>
          </a:p>
          <a:p>
            <a:pPr marL="0" indent="0">
              <a:buNone/>
            </a:pPr>
            <a:r>
              <a:rPr lang="en-IT" dirty="0"/>
              <a:t>It is not because exchange just comes naturally to humans that it is so widespread but that it is a repetition on the material plane of the basic mother-child interaction. This transposition would have a number of consequences that transform the interaction’s interpersonal character and logic from other oriented to ego oriented (the black box containing the switch of the train track)</a:t>
            </a:r>
          </a:p>
          <a:p>
            <a:pPr marL="0" indent="0">
              <a:buNone/>
            </a:pPr>
            <a:endParaRPr lang="en-IT" dirty="0"/>
          </a:p>
        </p:txBody>
      </p:sp>
    </p:spTree>
    <p:extLst>
      <p:ext uri="{BB962C8B-B14F-4D97-AF65-F5344CB8AC3E}">
        <p14:creationId xmlns:p14="http://schemas.microsoft.com/office/powerpoint/2010/main" val="33537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93E0-EE67-B921-0701-78FA85A39969}"/>
              </a:ext>
            </a:extLst>
          </p:cNvPr>
          <p:cNvSpPr>
            <a:spLocks noGrp="1"/>
          </p:cNvSpPr>
          <p:nvPr>
            <p:ph type="title"/>
          </p:nvPr>
        </p:nvSpPr>
        <p:spPr/>
        <p:txBody>
          <a:bodyPr/>
          <a:lstStyle/>
          <a:p>
            <a:r>
              <a:rPr lang="en-IT" dirty="0"/>
              <a:t>Some Other Aspects of Exchange Are:</a:t>
            </a:r>
          </a:p>
        </p:txBody>
      </p:sp>
      <p:sp>
        <p:nvSpPr>
          <p:cNvPr id="3" name="Content Placeholder 2">
            <a:extLst>
              <a:ext uri="{FF2B5EF4-FFF2-40B4-BE49-F238E27FC236}">
                <a16:creationId xmlns:a16="http://schemas.microsoft.com/office/drawing/2014/main" id="{95C1A57A-F608-C938-F06F-C5CF9BF3D98A}"/>
              </a:ext>
            </a:extLst>
          </p:cNvPr>
          <p:cNvSpPr>
            <a:spLocks noGrp="1"/>
          </p:cNvSpPr>
          <p:nvPr>
            <p:ph idx="1"/>
          </p:nvPr>
        </p:nvSpPr>
        <p:spPr/>
        <p:txBody>
          <a:bodyPr>
            <a:normAutofit/>
          </a:bodyPr>
          <a:lstStyle/>
          <a:p>
            <a:r>
              <a:rPr lang="en-IT" dirty="0"/>
              <a:t>The proof in reality that the objects undergoing the process of exchange are not given as gifts.</a:t>
            </a:r>
          </a:p>
          <a:p>
            <a:r>
              <a:rPr lang="en-IT" dirty="0"/>
              <a:t>This removes them from the maternal gift economy at least for the moment and other rules apply. </a:t>
            </a:r>
          </a:p>
          <a:p>
            <a:r>
              <a:rPr lang="en-IT" dirty="0"/>
              <a:t>On the market, the products are not directed to any specific person, so they do not imply the value of the receiver as a gift would. The products are assessed as to quantity of ‘exchange value’ with respect to all the other products on the market. Somewhat differently from gifting, this requires attention to the general categories of the products and how they are produced.</a:t>
            </a:r>
          </a:p>
          <a:p>
            <a:endParaRPr lang="en-IT" dirty="0"/>
          </a:p>
          <a:p>
            <a:endParaRPr lang="en-IT" dirty="0"/>
          </a:p>
        </p:txBody>
      </p:sp>
    </p:spTree>
    <p:extLst>
      <p:ext uri="{BB962C8B-B14F-4D97-AF65-F5344CB8AC3E}">
        <p14:creationId xmlns:p14="http://schemas.microsoft.com/office/powerpoint/2010/main" val="4135409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186F-FBEC-F2E4-C6CD-B7D7FA08BFC4}"/>
              </a:ext>
            </a:extLst>
          </p:cNvPr>
          <p:cNvSpPr>
            <a:spLocks noGrp="1"/>
          </p:cNvSpPr>
          <p:nvPr>
            <p:ph type="title"/>
          </p:nvPr>
        </p:nvSpPr>
        <p:spPr/>
        <p:txBody>
          <a:bodyPr/>
          <a:lstStyle/>
          <a:p>
            <a:endParaRPr lang="en-IT" dirty="0"/>
          </a:p>
        </p:txBody>
      </p:sp>
      <p:sp>
        <p:nvSpPr>
          <p:cNvPr id="3" name="Content Placeholder 2">
            <a:extLst>
              <a:ext uri="{FF2B5EF4-FFF2-40B4-BE49-F238E27FC236}">
                <a16:creationId xmlns:a16="http://schemas.microsoft.com/office/drawing/2014/main" id="{14CDC7E4-C61A-7948-B3BE-B6083B2D2E55}"/>
              </a:ext>
            </a:extLst>
          </p:cNvPr>
          <p:cNvSpPr>
            <a:spLocks noGrp="1"/>
          </p:cNvSpPr>
          <p:nvPr>
            <p:ph idx="1"/>
          </p:nvPr>
        </p:nvSpPr>
        <p:spPr/>
        <p:txBody>
          <a:bodyPr>
            <a:normAutofit/>
          </a:bodyPr>
          <a:lstStyle/>
          <a:p>
            <a:pPr marL="0" indent="0">
              <a:buNone/>
            </a:pPr>
            <a:r>
              <a:rPr lang="en-IT" dirty="0"/>
              <a:t> In order to be sold the product is held in a store, un-used and un-gifted, waiting to be exchanged. As Sohn-Rethel says, it is abstracted from use and thus provides an everyday model of abstraction that has influenced our thought processes in the West  since the beginning of money in 600 AD.</a:t>
            </a:r>
          </a:p>
          <a:p>
            <a:pPr marL="0" indent="0">
              <a:buNone/>
            </a:pPr>
            <a:r>
              <a:rPr lang="en-IT" dirty="0"/>
              <a:t>Sohn Rethel called this process “the exchange abstraction” and saw it as influencing abstract science and philosophy. Here again exchange influences what we see as the truth because abstract science leaves out the maternal gift economy. </a:t>
            </a:r>
          </a:p>
        </p:txBody>
      </p:sp>
    </p:spTree>
    <p:extLst>
      <p:ext uri="{BB962C8B-B14F-4D97-AF65-F5344CB8AC3E}">
        <p14:creationId xmlns:p14="http://schemas.microsoft.com/office/powerpoint/2010/main" val="465445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25FE92C-4AA3-A390-72D8-9078CFDC299F}"/>
              </a:ext>
            </a:extLst>
          </p:cNvPr>
          <p:cNvPicPr>
            <a:picLocks noGrp="1" noChangeAspect="1"/>
          </p:cNvPicPr>
          <p:nvPr>
            <p:ph idx="1"/>
          </p:nvPr>
        </p:nvPicPr>
        <p:blipFill rotWithShape="1">
          <a:blip r:embed="rId2"/>
          <a:srcRect t="10693" b="7323"/>
          <a:stretch/>
        </p:blipFill>
        <p:spPr>
          <a:xfrm>
            <a:off x="307775" y="261437"/>
            <a:ext cx="11576450" cy="6335126"/>
          </a:xfrm>
          <a:prstGeom prst="rect">
            <a:avLst/>
          </a:prstGeom>
        </p:spPr>
      </p:pic>
    </p:spTree>
    <p:extLst>
      <p:ext uri="{BB962C8B-B14F-4D97-AF65-F5344CB8AC3E}">
        <p14:creationId xmlns:p14="http://schemas.microsoft.com/office/powerpoint/2010/main" val="97529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1CFED-74AC-E9BB-D018-3BA8CCA7FD5F}"/>
              </a:ext>
            </a:extLst>
          </p:cNvPr>
          <p:cNvSpPr>
            <a:spLocks noGrp="1"/>
          </p:cNvSpPr>
          <p:nvPr>
            <p:ph type="title"/>
          </p:nvPr>
        </p:nvSpPr>
        <p:spPr/>
        <p:txBody>
          <a:bodyPr/>
          <a:lstStyle/>
          <a:p>
            <a:r>
              <a:rPr lang="en-IT" dirty="0"/>
              <a:t>The general situation in which we are all living now is itself duplicitous.</a:t>
            </a:r>
          </a:p>
        </p:txBody>
      </p:sp>
      <p:sp>
        <p:nvSpPr>
          <p:cNvPr id="3" name="Content Placeholder 2">
            <a:extLst>
              <a:ext uri="{FF2B5EF4-FFF2-40B4-BE49-F238E27FC236}">
                <a16:creationId xmlns:a16="http://schemas.microsoft.com/office/drawing/2014/main" id="{15B4BDB1-63D8-C0B0-5025-E8582ECE38C9}"/>
              </a:ext>
            </a:extLst>
          </p:cNvPr>
          <p:cNvSpPr>
            <a:spLocks noGrp="1"/>
          </p:cNvSpPr>
          <p:nvPr>
            <p:ph idx="1"/>
          </p:nvPr>
        </p:nvSpPr>
        <p:spPr/>
        <p:txBody>
          <a:bodyPr/>
          <a:lstStyle/>
          <a:p>
            <a:pPr marL="0" indent="0">
              <a:buNone/>
            </a:pPr>
            <a:r>
              <a:rPr lang="en-IT" dirty="0"/>
              <a:t> Gift and exchange</a:t>
            </a:r>
            <a:r>
              <a:rPr lang="en-IT" sz="2800" dirty="0"/>
              <a:t> continue to run parallel as (unrecognized) patterns- the original train track persists alongside the exchange track throughout life in Capitalism. They are not equal however, because (to mix metaphors) the exchange track extracts the gifts of the maternal gift track.</a:t>
            </a:r>
          </a:p>
          <a:p>
            <a:pPr marL="0" indent="0">
              <a:buNone/>
            </a:pPr>
            <a:r>
              <a:rPr lang="en-IT" dirty="0"/>
              <a:t>Gifting </a:t>
            </a:r>
            <a:r>
              <a:rPr lang="en-IT" sz="2800" dirty="0"/>
              <a:t> continues to exist in the gift economies among those surviving  Indigenous peoples who have not been assimilated into the settlers’ way of life and have not had all their original gifts extracted. Yet the settlers’ economy continues to plunder what the Indigenous people still have left.</a:t>
            </a:r>
            <a:endParaRPr lang="en-IT" dirty="0"/>
          </a:p>
        </p:txBody>
      </p:sp>
    </p:spTree>
    <p:extLst>
      <p:ext uri="{BB962C8B-B14F-4D97-AF65-F5344CB8AC3E}">
        <p14:creationId xmlns:p14="http://schemas.microsoft.com/office/powerpoint/2010/main" val="339104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AE44-3D98-BA3C-E455-8A49AF81720C}"/>
              </a:ext>
            </a:extLst>
          </p:cNvPr>
          <p:cNvSpPr>
            <a:spLocks noGrp="1"/>
          </p:cNvSpPr>
          <p:nvPr>
            <p:ph type="title"/>
          </p:nvPr>
        </p:nvSpPr>
        <p:spPr/>
        <p:txBody>
          <a:bodyPr/>
          <a:lstStyle/>
          <a:p>
            <a:endParaRPr lang="en-IT" dirty="0"/>
          </a:p>
        </p:txBody>
      </p:sp>
      <p:sp>
        <p:nvSpPr>
          <p:cNvPr id="3" name="Content Placeholder 2">
            <a:extLst>
              <a:ext uri="{FF2B5EF4-FFF2-40B4-BE49-F238E27FC236}">
                <a16:creationId xmlns:a16="http://schemas.microsoft.com/office/drawing/2014/main" id="{3EEB478A-B6F1-52C4-F2BF-9BCEFF7A2620}"/>
              </a:ext>
            </a:extLst>
          </p:cNvPr>
          <p:cNvSpPr>
            <a:spLocks noGrp="1"/>
          </p:cNvSpPr>
          <p:nvPr>
            <p:ph idx="1"/>
          </p:nvPr>
        </p:nvSpPr>
        <p:spPr/>
        <p:txBody>
          <a:bodyPr>
            <a:normAutofit/>
          </a:bodyPr>
          <a:lstStyle/>
          <a:p>
            <a:r>
              <a:rPr lang="en-IT" sz="2800" dirty="0"/>
              <a:t>Even if mother-child other orientation is displaced by exchange based ego orientation, it is not destroyed. In fact it is still present throughout life at all levels of nurture and care including communication and language, which require us to tune in to the communicative and cognitive needs of others whatever place in society we have. This allows us to know how to speak the truth to others and how to detect lies.</a:t>
            </a:r>
          </a:p>
          <a:p>
            <a:endParaRPr lang="en-IT" dirty="0"/>
          </a:p>
        </p:txBody>
      </p:sp>
    </p:spTree>
    <p:extLst>
      <p:ext uri="{BB962C8B-B14F-4D97-AF65-F5344CB8AC3E}">
        <p14:creationId xmlns:p14="http://schemas.microsoft.com/office/powerpoint/2010/main" val="901911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6C7A9-8050-8CEE-A39A-4F55D5B82F1C}"/>
              </a:ext>
            </a:extLst>
          </p:cNvPr>
          <p:cNvSpPr>
            <a:spLocks noGrp="1"/>
          </p:cNvSpPr>
          <p:nvPr>
            <p:ph type="title"/>
          </p:nvPr>
        </p:nvSpPr>
        <p:spPr/>
        <p:txBody>
          <a:bodyPr>
            <a:normAutofit fontScale="90000"/>
          </a:bodyPr>
          <a:lstStyle/>
          <a:p>
            <a:r>
              <a:rPr lang="en-IT" sz="3600" dirty="0"/>
              <a:t>A re interpretation of life according to the gift must be made but let me just say here that this (m)other worldview is possible</a:t>
            </a:r>
            <a:r>
              <a:rPr lang="en-IT" dirty="0"/>
              <a:t>.</a:t>
            </a:r>
          </a:p>
        </p:txBody>
      </p:sp>
      <p:sp>
        <p:nvSpPr>
          <p:cNvPr id="3" name="Content Placeholder 2">
            <a:extLst>
              <a:ext uri="{FF2B5EF4-FFF2-40B4-BE49-F238E27FC236}">
                <a16:creationId xmlns:a16="http://schemas.microsoft.com/office/drawing/2014/main" id="{0418F751-F0D2-4EE4-DD68-D1E006FB90B2}"/>
              </a:ext>
            </a:extLst>
          </p:cNvPr>
          <p:cNvSpPr>
            <a:spLocks noGrp="1"/>
          </p:cNvSpPr>
          <p:nvPr>
            <p:ph idx="1"/>
          </p:nvPr>
        </p:nvSpPr>
        <p:spPr/>
        <p:txBody>
          <a:bodyPr>
            <a:normAutofit/>
          </a:bodyPr>
          <a:lstStyle/>
          <a:p>
            <a:pPr marL="0" indent="0">
              <a:buNone/>
            </a:pPr>
            <a:endParaRPr lang="en-IT" dirty="0"/>
          </a:p>
          <a:p>
            <a:pPr marL="0" indent="0">
              <a:buNone/>
            </a:pPr>
            <a:r>
              <a:rPr lang="en-IT" dirty="0"/>
              <a:t>The gift of the truth is part of the motherworld view because it satisfies the need of the other to know reality as far as the speaker can tell it. And it also satisfies h/er need for the sincerity of the speaker.</a:t>
            </a:r>
          </a:p>
          <a:p>
            <a:pPr marL="0" indent="0">
              <a:buNone/>
            </a:pPr>
            <a:r>
              <a:rPr lang="en-IT" dirty="0"/>
              <a:t>However at present the construction of lies that is patriarchal capitalism already makes the truth hard to discern and anything that effectively challenges the construction is punished.</a:t>
            </a:r>
          </a:p>
          <a:p>
            <a:endParaRPr lang="en-IT" dirty="0"/>
          </a:p>
        </p:txBody>
      </p:sp>
    </p:spTree>
    <p:extLst>
      <p:ext uri="{BB962C8B-B14F-4D97-AF65-F5344CB8AC3E}">
        <p14:creationId xmlns:p14="http://schemas.microsoft.com/office/powerpoint/2010/main" val="4182488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D43E-279E-CBA2-34BA-209C3DAE774F}"/>
              </a:ext>
            </a:extLst>
          </p:cNvPr>
          <p:cNvSpPr>
            <a:spLocks noGrp="1"/>
          </p:cNvSpPr>
          <p:nvPr>
            <p:ph type="title"/>
          </p:nvPr>
        </p:nvSpPr>
        <p:spPr/>
        <p:txBody>
          <a:bodyPr/>
          <a:lstStyle/>
          <a:p>
            <a:r>
              <a:rPr lang="en-IT" dirty="0"/>
              <a:t>Categorization</a:t>
            </a:r>
          </a:p>
        </p:txBody>
      </p:sp>
      <p:sp>
        <p:nvSpPr>
          <p:cNvPr id="3" name="Content Placeholder 2">
            <a:extLst>
              <a:ext uri="{FF2B5EF4-FFF2-40B4-BE49-F238E27FC236}">
                <a16:creationId xmlns:a16="http://schemas.microsoft.com/office/drawing/2014/main" id="{17E08EC6-5608-23F8-DD60-CF477998E68B}"/>
              </a:ext>
            </a:extLst>
          </p:cNvPr>
          <p:cNvSpPr>
            <a:spLocks noGrp="1"/>
          </p:cNvSpPr>
          <p:nvPr>
            <p:ph idx="1"/>
          </p:nvPr>
        </p:nvSpPr>
        <p:spPr/>
        <p:txBody>
          <a:bodyPr>
            <a:normAutofit lnSpcReduction="10000"/>
          </a:bodyPr>
          <a:lstStyle/>
          <a:p>
            <a:r>
              <a:rPr lang="en-IT" dirty="0"/>
              <a:t>The mother constructs a common gifting relation of qualitative similarity with her child and gives her value</a:t>
            </a:r>
          </a:p>
          <a:p>
            <a:r>
              <a:rPr lang="en-GB" dirty="0"/>
              <a:t>E</a:t>
            </a:r>
            <a:r>
              <a:rPr lang="en-IT" dirty="0"/>
              <a:t>xchange constructs only the common relation of the products to each other as to exchange value in comparison to money, the General Equivalent. That is, exchange is based on categorization while maternal gifting is based on interactive practice.</a:t>
            </a:r>
          </a:p>
          <a:p>
            <a:r>
              <a:rPr lang="en-IT" dirty="0"/>
              <a:t>Exchange relations override maternal gift relations because they are more general and less individual and because in Capitalism they are often necessary for gifting to be possible. Private property and the private ownership of the means of production, make it necessary to </a:t>
            </a:r>
            <a:r>
              <a:rPr lang="en-IT" b="1" i="1" dirty="0"/>
              <a:t>buy</a:t>
            </a:r>
            <a:r>
              <a:rPr lang="en-IT" dirty="0"/>
              <a:t> the means of gifting.</a:t>
            </a:r>
          </a:p>
          <a:p>
            <a:endParaRPr lang="en-IT" dirty="0"/>
          </a:p>
        </p:txBody>
      </p:sp>
    </p:spTree>
    <p:extLst>
      <p:ext uri="{BB962C8B-B14F-4D97-AF65-F5344CB8AC3E}">
        <p14:creationId xmlns:p14="http://schemas.microsoft.com/office/powerpoint/2010/main" val="635752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7A6C-F0AB-6E8D-E7E4-C4D0BF03CC78}"/>
              </a:ext>
            </a:extLst>
          </p:cNvPr>
          <p:cNvSpPr>
            <a:spLocks noGrp="1"/>
          </p:cNvSpPr>
          <p:nvPr>
            <p:ph type="title"/>
          </p:nvPr>
        </p:nvSpPr>
        <p:spPr/>
        <p:txBody>
          <a:bodyPr>
            <a:normAutofit fontScale="90000"/>
          </a:bodyPr>
          <a:lstStyle/>
          <a:p>
            <a:r>
              <a:rPr lang="en-IT" sz="3600" dirty="0"/>
              <a:t>The gift of the truth is the gift of our human operating system, which derives from the maternal gift economy</a:t>
            </a:r>
            <a:br>
              <a:rPr lang="en-IT" dirty="0"/>
            </a:br>
            <a:endParaRPr lang="en-IT" dirty="0"/>
          </a:p>
        </p:txBody>
      </p:sp>
      <p:sp>
        <p:nvSpPr>
          <p:cNvPr id="3" name="Content Placeholder 2">
            <a:extLst>
              <a:ext uri="{FF2B5EF4-FFF2-40B4-BE49-F238E27FC236}">
                <a16:creationId xmlns:a16="http://schemas.microsoft.com/office/drawing/2014/main" id="{8AE35B6F-23A1-59A9-96A7-D90A1CAC61A8}"/>
              </a:ext>
            </a:extLst>
          </p:cNvPr>
          <p:cNvSpPr>
            <a:spLocks noGrp="1"/>
          </p:cNvSpPr>
          <p:nvPr>
            <p:ph idx="1"/>
          </p:nvPr>
        </p:nvSpPr>
        <p:spPr/>
        <p:txBody>
          <a:bodyPr/>
          <a:lstStyle/>
          <a:p>
            <a:r>
              <a:rPr lang="en-IT" dirty="0"/>
              <a:t>Categorization divides up the field of knowledge like private property divides the terrain of the commons. Each category is what it is in that it is not the others.</a:t>
            </a:r>
          </a:p>
          <a:p>
            <a:r>
              <a:rPr lang="en-IT" dirty="0"/>
              <a:t>Thus morality is understood as a category of right action and satisfying the needs of others seems to be moral, an individual virtue. This is not true. </a:t>
            </a:r>
          </a:p>
          <a:p>
            <a:r>
              <a:rPr lang="en-IT" dirty="0"/>
              <a:t>As I have been saying, satisfying the needs of others is the basic mode of the pan human maternal gift economy, and provides the underlying logic of our species, which is grounded in epigenesis as the replication of the care we receive.</a:t>
            </a:r>
          </a:p>
        </p:txBody>
      </p:sp>
    </p:spTree>
    <p:extLst>
      <p:ext uri="{BB962C8B-B14F-4D97-AF65-F5344CB8AC3E}">
        <p14:creationId xmlns:p14="http://schemas.microsoft.com/office/powerpoint/2010/main" val="4033462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CA58-D369-A091-7A2D-8E6D74802525}"/>
              </a:ext>
            </a:extLst>
          </p:cNvPr>
          <p:cNvSpPr>
            <a:spLocks noGrp="1"/>
          </p:cNvSpPr>
          <p:nvPr>
            <p:ph type="title"/>
          </p:nvPr>
        </p:nvSpPr>
        <p:spPr/>
        <p:txBody>
          <a:bodyPr>
            <a:normAutofit/>
          </a:bodyPr>
          <a:lstStyle/>
          <a:p>
            <a:endParaRPr lang="en-IT" dirty="0"/>
          </a:p>
        </p:txBody>
      </p:sp>
      <p:sp>
        <p:nvSpPr>
          <p:cNvPr id="3" name="Content Placeholder 2">
            <a:extLst>
              <a:ext uri="{FF2B5EF4-FFF2-40B4-BE49-F238E27FC236}">
                <a16:creationId xmlns:a16="http://schemas.microsoft.com/office/drawing/2014/main" id="{34BDB7F1-F47E-8E08-B2D0-F00838E28104}"/>
              </a:ext>
            </a:extLst>
          </p:cNvPr>
          <p:cNvSpPr>
            <a:spLocks noGrp="1"/>
          </p:cNvSpPr>
          <p:nvPr>
            <p:ph idx="1"/>
          </p:nvPr>
        </p:nvSpPr>
        <p:spPr/>
        <p:txBody>
          <a:bodyPr>
            <a:normAutofit/>
          </a:bodyPr>
          <a:lstStyle/>
          <a:p>
            <a:r>
              <a:rPr lang="en-IT" dirty="0"/>
              <a:t>The idea that we have of humanity now that eliminates the model of mothering also interrupts our continuity with Mother Earth. Rather than seeing our own needs as adaptations to her gifts, that is, seeing her environmental niches as gifts to which our needs have evolved and adapted,  physiologically and socially, allowing us to receive them through work and ingenuity, we see them as potential commodities to be traded on a gift-denying and plundering market.</a:t>
            </a:r>
          </a:p>
        </p:txBody>
      </p:sp>
    </p:spTree>
    <p:extLst>
      <p:ext uri="{BB962C8B-B14F-4D97-AF65-F5344CB8AC3E}">
        <p14:creationId xmlns:p14="http://schemas.microsoft.com/office/powerpoint/2010/main" val="2202880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B370-E9BA-155C-C1BF-42A775E1A9E5}"/>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3FBF20F5-C906-6D77-9E35-166DC1D5562C}"/>
              </a:ext>
            </a:extLst>
          </p:cNvPr>
          <p:cNvSpPr>
            <a:spLocks noGrp="1"/>
          </p:cNvSpPr>
          <p:nvPr>
            <p:ph idx="1"/>
          </p:nvPr>
        </p:nvSpPr>
        <p:spPr/>
        <p:txBody>
          <a:bodyPr/>
          <a:lstStyle/>
          <a:p>
            <a:r>
              <a:rPr lang="en-IT" dirty="0"/>
              <a:t>A wider horizon opens up when we embrace the gift paradigm so that we can see ourselves as  part of nature and the Universe as well as part of the human community of </a:t>
            </a:r>
            <a:r>
              <a:rPr lang="en-IT" i="1" dirty="0"/>
              <a:t>homo donans</a:t>
            </a:r>
            <a:r>
              <a:rPr lang="en-IT" dirty="0"/>
              <a:t>, the gifting being.</a:t>
            </a:r>
          </a:p>
          <a:p>
            <a:r>
              <a:rPr lang="en-IT" dirty="0"/>
              <a:t>This is also a gift of the truth.</a:t>
            </a:r>
          </a:p>
        </p:txBody>
      </p:sp>
    </p:spTree>
    <p:extLst>
      <p:ext uri="{BB962C8B-B14F-4D97-AF65-F5344CB8AC3E}">
        <p14:creationId xmlns:p14="http://schemas.microsoft.com/office/powerpoint/2010/main" val="1083790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0645-1E50-E5B2-F280-F8AAA93E15DA}"/>
              </a:ext>
            </a:extLst>
          </p:cNvPr>
          <p:cNvSpPr>
            <a:spLocks noGrp="1"/>
          </p:cNvSpPr>
          <p:nvPr>
            <p:ph type="title"/>
          </p:nvPr>
        </p:nvSpPr>
        <p:spPr/>
        <p:txBody>
          <a:bodyPr/>
          <a:lstStyle/>
          <a:p>
            <a:r>
              <a:rPr lang="en-IT" dirty="0"/>
              <a:t>Some important truth tellers</a:t>
            </a:r>
          </a:p>
        </p:txBody>
      </p:sp>
      <p:sp>
        <p:nvSpPr>
          <p:cNvPr id="3" name="Content Placeholder 2">
            <a:extLst>
              <a:ext uri="{FF2B5EF4-FFF2-40B4-BE49-F238E27FC236}">
                <a16:creationId xmlns:a16="http://schemas.microsoft.com/office/drawing/2014/main" id="{5E6C8597-58D4-690F-4409-8791F8AAF1F3}"/>
              </a:ext>
            </a:extLst>
          </p:cNvPr>
          <p:cNvSpPr>
            <a:spLocks noGrp="1"/>
          </p:cNvSpPr>
          <p:nvPr>
            <p:ph idx="1"/>
          </p:nvPr>
        </p:nvSpPr>
        <p:spPr/>
        <p:txBody>
          <a:bodyPr>
            <a:normAutofit fontScale="92500" lnSpcReduction="20000"/>
          </a:bodyPr>
          <a:lstStyle/>
          <a:p>
            <a:r>
              <a:rPr lang="en-IT" dirty="0"/>
              <a:t>Vandana Shiva, the women of Code Pink, Medea Benjain, Jodie Evans, Clare Daly, Jennifer Harbury, Greta Thunberg, Julian Assange (may he be freed!!), Chelsea Manning, Edward Snowden, Chris Hedges, Rev. Cornell West, Noam Chomsky, Glen Greenwald, Gabor Maté, Aaron Maté, Scott Ritter, Michael Moore, Bill McKibben. And there are many many more both internationally and within the USA.</a:t>
            </a:r>
          </a:p>
          <a:p>
            <a:r>
              <a:rPr lang="en-IT" dirty="0"/>
              <a:t>There are numerous groups of truth tellers in different areas and many anonymous activists who speak truth to power together and seperately. There are many people internationally, Indigenous people and oppressed people everywhere who give the gift of truth and are often punished or even asassinated for it.</a:t>
            </a:r>
          </a:p>
          <a:p>
            <a:r>
              <a:rPr lang="en-IT" dirty="0"/>
              <a:t>All of these people demonstrate that the gift of the truth is still present in all areas and that it is making inroads in the zeitgeist of lies..</a:t>
            </a:r>
          </a:p>
        </p:txBody>
      </p:sp>
    </p:spTree>
    <p:extLst>
      <p:ext uri="{BB962C8B-B14F-4D97-AF65-F5344CB8AC3E}">
        <p14:creationId xmlns:p14="http://schemas.microsoft.com/office/powerpoint/2010/main" val="3438940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C8E1FD4-B66F-B070-0435-E3E30E1F0292}"/>
              </a:ext>
            </a:extLst>
          </p:cNvPr>
          <p:cNvPicPr>
            <a:picLocks noGrp="1" noChangeAspect="1"/>
          </p:cNvPicPr>
          <p:nvPr>
            <p:ph idx="1"/>
          </p:nvPr>
        </p:nvPicPr>
        <p:blipFill rotWithShape="1">
          <a:blip r:embed="rId2"/>
          <a:srcRect t="9103" r="1" b="10320"/>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954922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4739-E627-A17D-181F-3E49776C6866}"/>
              </a:ext>
            </a:extLst>
          </p:cNvPr>
          <p:cNvSpPr>
            <a:spLocks noGrp="1"/>
          </p:cNvSpPr>
          <p:nvPr>
            <p:ph type="title"/>
          </p:nvPr>
        </p:nvSpPr>
        <p:spPr/>
        <p:txBody>
          <a:bodyPr/>
          <a:lstStyle/>
          <a:p>
            <a:r>
              <a:rPr lang="en-IT" dirty="0"/>
              <a:t>           Why we are in a world of lies</a:t>
            </a:r>
          </a:p>
        </p:txBody>
      </p:sp>
      <p:sp>
        <p:nvSpPr>
          <p:cNvPr id="3" name="Content Placeholder 2">
            <a:extLst>
              <a:ext uri="{FF2B5EF4-FFF2-40B4-BE49-F238E27FC236}">
                <a16:creationId xmlns:a16="http://schemas.microsoft.com/office/drawing/2014/main" id="{34605E24-7C80-C153-DA63-17D00CF4C7CB}"/>
              </a:ext>
            </a:extLst>
          </p:cNvPr>
          <p:cNvSpPr>
            <a:spLocks noGrp="1"/>
          </p:cNvSpPr>
          <p:nvPr>
            <p:ph idx="1"/>
          </p:nvPr>
        </p:nvSpPr>
        <p:spPr/>
        <p:txBody>
          <a:bodyPr/>
          <a:lstStyle/>
          <a:p>
            <a:pPr marL="0" indent="0">
              <a:buNone/>
            </a:pPr>
            <a:r>
              <a:rPr lang="en-IT" dirty="0"/>
              <a:t>We have become unmoored from the maternal gift economy which provides true nurturing at the material level . </a:t>
            </a:r>
            <a:r>
              <a:rPr lang="en-GB" dirty="0"/>
              <a:t>O</a:t>
            </a:r>
            <a:r>
              <a:rPr lang="en-IT" dirty="0"/>
              <a:t>therwise the child suffers and dies.</a:t>
            </a:r>
          </a:p>
          <a:p>
            <a:pPr marL="0" indent="0">
              <a:buNone/>
            </a:pPr>
            <a:r>
              <a:rPr lang="en-IT" dirty="0"/>
              <a:t>This elimination of the importance of mothering-gifting economy from our consciousness allows us to live in a world of lies of ‘omission’ and ‘commission’in which we see lying as only an individual defect of dishonesty not as an important characteristic of an entire ego oriented  system.</a:t>
            </a:r>
          </a:p>
        </p:txBody>
      </p:sp>
    </p:spTree>
    <p:extLst>
      <p:ext uri="{BB962C8B-B14F-4D97-AF65-F5344CB8AC3E}">
        <p14:creationId xmlns:p14="http://schemas.microsoft.com/office/powerpoint/2010/main" val="241504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C8E2-CC91-5EDB-1430-2385404C03A1}"/>
              </a:ext>
            </a:extLst>
          </p:cNvPr>
          <p:cNvSpPr>
            <a:spLocks noGrp="1"/>
          </p:cNvSpPr>
          <p:nvPr>
            <p:ph type="title"/>
          </p:nvPr>
        </p:nvSpPr>
        <p:spPr/>
        <p:txBody>
          <a:bodyPr/>
          <a:lstStyle/>
          <a:p>
            <a:r>
              <a:rPr lang="en-IT" dirty="0"/>
              <a:t>The economic lie</a:t>
            </a:r>
          </a:p>
        </p:txBody>
      </p:sp>
      <p:sp>
        <p:nvSpPr>
          <p:cNvPr id="3" name="Content Placeholder 2">
            <a:extLst>
              <a:ext uri="{FF2B5EF4-FFF2-40B4-BE49-F238E27FC236}">
                <a16:creationId xmlns:a16="http://schemas.microsoft.com/office/drawing/2014/main" id="{1EFDC718-CA31-0887-D738-F58308529B11}"/>
              </a:ext>
            </a:extLst>
          </p:cNvPr>
          <p:cNvSpPr>
            <a:spLocks noGrp="1"/>
          </p:cNvSpPr>
          <p:nvPr>
            <p:ph idx="1"/>
          </p:nvPr>
        </p:nvSpPr>
        <p:spPr/>
        <p:txBody>
          <a:bodyPr/>
          <a:lstStyle/>
          <a:p>
            <a:r>
              <a:rPr lang="en-IT" dirty="0"/>
              <a:t>In order to know and be able to bring the gift of truth in this situation it is important to realize that the market has been exploiting gifts for centuries. That is its purpose. However it presents itself as benign.</a:t>
            </a:r>
          </a:p>
          <a:p>
            <a:r>
              <a:rPr lang="en-IT" dirty="0"/>
              <a:t>Therefore there is already a background of lies in which we operate today and though people may have the experience of truth in their private lives, the public sphere is deeply altered and those reponsible for it become engaged in its falsified ways of communication. </a:t>
            </a:r>
          </a:p>
          <a:p>
            <a:endParaRPr lang="en-IT" dirty="0"/>
          </a:p>
        </p:txBody>
      </p:sp>
    </p:spTree>
    <p:extLst>
      <p:ext uri="{BB962C8B-B14F-4D97-AF65-F5344CB8AC3E}">
        <p14:creationId xmlns:p14="http://schemas.microsoft.com/office/powerpoint/2010/main" val="2987979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9A0A-560D-9CE2-B121-F0ACC361CAB0}"/>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5954D536-D0CE-0AC5-1016-A1E966B39942}"/>
              </a:ext>
            </a:extLst>
          </p:cNvPr>
          <p:cNvSpPr>
            <a:spLocks noGrp="1"/>
          </p:cNvSpPr>
          <p:nvPr>
            <p:ph idx="1"/>
          </p:nvPr>
        </p:nvSpPr>
        <p:spPr/>
        <p:txBody>
          <a:bodyPr/>
          <a:lstStyle/>
          <a:p>
            <a:r>
              <a:rPr lang="en-IT" dirty="0"/>
              <a:t>Moreover ego-oriented Patriarchy is integrated with Capitalism and combines with exchange to create  practical and abstract structures of domination in which the people below must give to (nurture) those above. The reception (of the unrecognized gifts) of profit is the motivation of the whole gift-denying-and-appropriating system.</a:t>
            </a:r>
          </a:p>
          <a:p>
            <a:endParaRPr lang="en-IT" dirty="0"/>
          </a:p>
        </p:txBody>
      </p:sp>
    </p:spTree>
    <p:extLst>
      <p:ext uri="{BB962C8B-B14F-4D97-AF65-F5344CB8AC3E}">
        <p14:creationId xmlns:p14="http://schemas.microsoft.com/office/powerpoint/2010/main" val="3595217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C5E1D-D289-EC85-A631-9ACD16FF6BA5}"/>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3E67E04A-B312-1D8C-F937-BB763FC65A8B}"/>
              </a:ext>
            </a:extLst>
          </p:cNvPr>
          <p:cNvSpPr>
            <a:spLocks noGrp="1"/>
          </p:cNvSpPr>
          <p:nvPr>
            <p:ph idx="1"/>
          </p:nvPr>
        </p:nvSpPr>
        <p:spPr/>
        <p:txBody>
          <a:bodyPr/>
          <a:lstStyle/>
          <a:p>
            <a:r>
              <a:rPr lang="en-IT" dirty="0"/>
              <a:t>The gift of the maternal gift economy is other orientation, alter-centrism, attending to the needs of the other –  the child. It is the gift that is necessary for knowing the truth and being able to act accordingly.</a:t>
            </a:r>
          </a:p>
        </p:txBody>
      </p:sp>
    </p:spTree>
    <p:extLst>
      <p:ext uri="{BB962C8B-B14F-4D97-AF65-F5344CB8AC3E}">
        <p14:creationId xmlns:p14="http://schemas.microsoft.com/office/powerpoint/2010/main" val="1402862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ED52-9F10-2410-BC34-56DD176C37C5}"/>
              </a:ext>
            </a:extLst>
          </p:cNvPr>
          <p:cNvSpPr>
            <a:spLocks noGrp="1"/>
          </p:cNvSpPr>
          <p:nvPr>
            <p:ph type="title"/>
          </p:nvPr>
        </p:nvSpPr>
        <p:spPr/>
        <p:txBody>
          <a:bodyPr>
            <a:normAutofit/>
          </a:bodyPr>
          <a:lstStyle/>
          <a:p>
            <a:r>
              <a:rPr lang="en-IT" sz="3600" dirty="0"/>
              <a:t>Daniel Ellsberg, who recently died,  said this about the Pentagon Papers</a:t>
            </a:r>
          </a:p>
        </p:txBody>
      </p:sp>
      <p:sp>
        <p:nvSpPr>
          <p:cNvPr id="3" name="Content Placeholder 2">
            <a:extLst>
              <a:ext uri="{FF2B5EF4-FFF2-40B4-BE49-F238E27FC236}">
                <a16:creationId xmlns:a16="http://schemas.microsoft.com/office/drawing/2014/main" id="{5A59B244-2959-07DB-4B52-A85B8CD7D1E2}"/>
              </a:ext>
            </a:extLst>
          </p:cNvPr>
          <p:cNvSpPr>
            <a:spLocks noGrp="1"/>
          </p:cNvSpPr>
          <p:nvPr>
            <p:ph idx="1"/>
          </p:nvPr>
        </p:nvSpPr>
        <p:spPr/>
        <p:txBody>
          <a:bodyPr/>
          <a:lstStyle/>
          <a:p>
            <a:r>
              <a:rPr lang="en-GB" dirty="0"/>
              <a:t>“I don’t think there is a line in them that contains an estimate of the likely impact of our policy on the overall casualties among Vietnamese or the refugees to be caused, the effects of defoliation in an ecological sense. There’s neither an estimate nor a calculation of past effects, ever.”</a:t>
            </a:r>
          </a:p>
          <a:p>
            <a:r>
              <a:rPr lang="en-GB" dirty="0"/>
              <a:t>And he added: “The documents simply reflect the internal concerns of our officials. That says nothing more nor less than that our officials never did concern themselves with the effect of our policies on the Vietnamese.”</a:t>
            </a:r>
            <a:endParaRPr lang="en-IT" dirty="0"/>
          </a:p>
        </p:txBody>
      </p:sp>
    </p:spTree>
    <p:extLst>
      <p:ext uri="{BB962C8B-B14F-4D97-AF65-F5344CB8AC3E}">
        <p14:creationId xmlns:p14="http://schemas.microsoft.com/office/powerpoint/2010/main" val="412473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F2EB-4877-91AD-8B19-648B9E1B2400}"/>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BCBD2120-AA36-DEF8-E44F-A4E87BC8B119}"/>
              </a:ext>
            </a:extLst>
          </p:cNvPr>
          <p:cNvSpPr>
            <a:spLocks noGrp="1"/>
          </p:cNvSpPr>
          <p:nvPr>
            <p:ph idx="1"/>
          </p:nvPr>
        </p:nvSpPr>
        <p:spPr/>
        <p:txBody>
          <a:bodyPr>
            <a:normAutofit fontScale="92500" lnSpcReduction="10000"/>
          </a:bodyPr>
          <a:lstStyle/>
          <a:p>
            <a:r>
              <a:rPr lang="en-IT" dirty="0"/>
              <a:t>How can a national government act this way?</a:t>
            </a:r>
          </a:p>
          <a:p>
            <a:r>
              <a:rPr lang="en-IT" dirty="0"/>
              <a:t>And we have seen the same deception and lack of compassion in Iraq and  Afghanistan, Syria and Yemen but also in the many other interventions in the Middle East and world wide. </a:t>
            </a:r>
          </a:p>
          <a:p>
            <a:r>
              <a:rPr lang="en-IT" dirty="0"/>
              <a:t>Our laws of commercial globalization also allow us to ignore the damage our corporations cause in the many countries they exploit.</a:t>
            </a:r>
          </a:p>
          <a:p>
            <a:r>
              <a:rPr lang="en-IT" dirty="0"/>
              <a:t> But see for example the positive case of US lawyer Stephen Donziger’s suit against Chevron in favor of the Indigenous people of Ecuador.</a:t>
            </a:r>
          </a:p>
          <a:p>
            <a:r>
              <a:rPr lang="en-IT" dirty="0"/>
              <a:t>Even in these days we have seen the public attention given to 5 people who died in the Titanic viewer submarine while 700 people who died in the immigrant boat sinking in the Mediterranean were given less attention</a:t>
            </a:r>
          </a:p>
        </p:txBody>
      </p:sp>
    </p:spTree>
    <p:extLst>
      <p:ext uri="{BB962C8B-B14F-4D97-AF65-F5344CB8AC3E}">
        <p14:creationId xmlns:p14="http://schemas.microsoft.com/office/powerpoint/2010/main" val="1011043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8409</TotalTime>
  <Words>3280</Words>
  <Application>Microsoft Macintosh PowerPoint</Application>
  <PresentationFormat>Widescreen</PresentationFormat>
  <Paragraphs>97</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The Gift of Truth in a World of Lies</vt:lpstr>
      <vt:lpstr>PowerPoint Presentation</vt:lpstr>
      <vt:lpstr>PowerPoint Presentation</vt:lpstr>
      <vt:lpstr>           Why we are in a world of lies</vt:lpstr>
      <vt:lpstr>The economic lie</vt:lpstr>
      <vt:lpstr>PowerPoint Presentation</vt:lpstr>
      <vt:lpstr>PowerPoint Presentation</vt:lpstr>
      <vt:lpstr>Daniel Ellsberg, who recently died,  said this about the Pentagon Papers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Exchange</vt:lpstr>
      <vt:lpstr>X anount of money = Y amount of product</vt:lpstr>
      <vt:lpstr>PowerPoint Presentation</vt:lpstr>
      <vt:lpstr>Exchange is profoundly different from establishing qualitative equality or similar identity between mother and child in daily life. </vt:lpstr>
      <vt:lpstr>PowerPoint Presentation</vt:lpstr>
      <vt:lpstr>  For children a second relational track (of quid pro quo exchange) briefly, though repeatedly, replaces the original track of gift economy relations  and later, with the older  children’s participation in  the market, and then as adults, it  becomes the main economic relational track, though the gift track continues unrecognized. </vt:lpstr>
      <vt:lpstr>PowerPoint Presentation</vt:lpstr>
      <vt:lpstr>PowerPoint Presentation</vt:lpstr>
      <vt:lpstr>Some Other Aspects of Exchange Are:</vt:lpstr>
      <vt:lpstr>PowerPoint Presentation</vt:lpstr>
      <vt:lpstr>The general situation in which we are all living now is itself duplicitous.</vt:lpstr>
      <vt:lpstr>PowerPoint Presentation</vt:lpstr>
      <vt:lpstr>A re interpretation of life according to the gift must be made but let me just say here that this (m)other worldview is possible.</vt:lpstr>
      <vt:lpstr>Categorization</vt:lpstr>
      <vt:lpstr>The gift of the truth is the gift of our human operating system, which derives from the maternal gift economy </vt:lpstr>
      <vt:lpstr>PowerPoint Presentation</vt:lpstr>
      <vt:lpstr>PowerPoint Presentation</vt:lpstr>
      <vt:lpstr>Some important truth tellers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Truth and lies</dc:title>
  <dc:creator>Genevieve Vaughan</dc:creator>
  <cp:lastModifiedBy>Genevieve Vaughan</cp:lastModifiedBy>
  <cp:revision>3</cp:revision>
  <dcterms:created xsi:type="dcterms:W3CDTF">2023-06-18T08:47:31Z</dcterms:created>
  <dcterms:modified xsi:type="dcterms:W3CDTF">2023-06-24T14:53:36Z</dcterms:modified>
</cp:coreProperties>
</file>