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53" r:id="rId5"/>
    <p:sldId id="331" r:id="rId6"/>
    <p:sldId id="345" r:id="rId7"/>
    <p:sldId id="329" r:id="rId8"/>
    <p:sldId id="354" r:id="rId9"/>
    <p:sldId id="349" r:id="rId10"/>
    <p:sldId id="361" r:id="rId11"/>
    <p:sldId id="362" r:id="rId12"/>
    <p:sldId id="357" r:id="rId13"/>
    <p:sldId id="360" r:id="rId14"/>
    <p:sldId id="363" r:id="rId15"/>
    <p:sldId id="365" r:id="rId16"/>
    <p:sldId id="364" r:id="rId17"/>
    <p:sldId id="358" r:id="rId18"/>
    <p:sldId id="347" r:id="rId19"/>
    <p:sldId id="367" r:id="rId20"/>
    <p:sldId id="368" r:id="rId21"/>
    <p:sldId id="359" r:id="rId22"/>
    <p:sldId id="366" r:id="rId23"/>
    <p:sldId id="371" r:id="rId24"/>
    <p:sldId id="369" r:id="rId25"/>
    <p:sldId id="370" r:id="rId26"/>
    <p:sldId id="352" r:id="rId27"/>
    <p:sldId id="3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8D6"/>
    <a:srgbClr val="54AEE6"/>
    <a:srgbClr val="A9D7D9"/>
    <a:srgbClr val="93D3D9"/>
    <a:srgbClr val="AAD6FF"/>
    <a:srgbClr val="B2C8CD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966" autoAdjust="0"/>
  </p:normalViewPr>
  <p:slideViewPr>
    <p:cSldViewPr snapToGrid="0">
      <p:cViewPr varScale="1">
        <p:scale>
          <a:sx n="68" d="100"/>
          <a:sy n="68" d="100"/>
        </p:scale>
        <p:origin x="838" y="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1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90036E-D78E-7995-BEF4-F64DA613C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463040"/>
            <a:ext cx="6327648" cy="2180543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1096" y="3995928"/>
            <a:ext cx="5321808" cy="824404"/>
          </a:xfrm>
          <a:noFill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770632"/>
            <a:ext cx="2487168" cy="3502152"/>
          </a:xfrm>
        </p:spPr>
        <p:txBody>
          <a:bodyPr lIns="91440" rIns="91440"/>
          <a:lstStyle>
            <a:lvl1pPr marL="0" indent="0">
              <a:spcAft>
                <a:spcPts val="120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5616" y="2770632"/>
            <a:ext cx="7571232" cy="3392424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9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432304"/>
            <a:ext cx="6163056" cy="3739896"/>
          </a:xfrm>
        </p:spPr>
        <p:txBody>
          <a:bodyPr lIns="91440" rIns="91440"/>
          <a:lstStyle>
            <a:lvl1pPr marL="228600" indent="-228600"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685800">
              <a:spcBef>
                <a:spcPts val="5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11430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6002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20574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4928" y="2441448"/>
            <a:ext cx="4169664" cy="3703320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B1C5A3-22FF-382D-3801-B6D9C4AC5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2051"/>
          <a:stretch/>
        </p:blipFill>
        <p:spPr>
          <a:xfrm>
            <a:off x="4629335" y="1815780"/>
            <a:ext cx="5586493" cy="50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6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2770632"/>
            <a:ext cx="10515600" cy="3392424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9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822960"/>
            <a:ext cx="6327648" cy="2221992"/>
          </a:xfrm>
          <a:noFill/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B724EDC-0FF4-BC78-C7CF-5B31189C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632" y="3428999"/>
            <a:ext cx="6309360" cy="1703439"/>
          </a:xfrm>
          <a:noFill/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0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530352"/>
            <a:ext cx="5385816" cy="181051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3132E8-A261-CEAB-129F-0FED7AD8D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7445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9048" y="2962656"/>
            <a:ext cx="5385816" cy="27066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4928" y="6356350"/>
            <a:ext cx="71628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AF8C32-80F8-F614-8280-02F76781F238}"/>
              </a:ext>
            </a:extLst>
          </p:cNvPr>
          <p:cNvSpPr/>
          <p:nvPr userDrawn="1"/>
        </p:nvSpPr>
        <p:spPr>
          <a:xfrm>
            <a:off x="5174459" y="0"/>
            <a:ext cx="457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CB607F-27CE-D613-F812-E70C738FA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723"/>
          <a:stretch/>
        </p:blipFill>
        <p:spPr>
          <a:xfrm>
            <a:off x="9959711" y="738051"/>
            <a:ext cx="2232289" cy="53818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689F60-3D32-FD74-24A9-266643081E85}"/>
              </a:ext>
            </a:extLst>
          </p:cNvPr>
          <p:cNvCxnSpPr>
            <a:cxnSpLocks/>
          </p:cNvCxnSpPr>
          <p:nvPr userDrawn="1"/>
        </p:nvCxnSpPr>
        <p:spPr>
          <a:xfrm>
            <a:off x="6189979" y="2649682"/>
            <a:ext cx="332598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27D708-B036-EE04-B213-EC3EAAE068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920" y="2509197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912" y="2185416"/>
            <a:ext cx="9052560" cy="2487168"/>
          </a:xfrm>
          <a:noFill/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F691F67-3A33-EA2C-967A-86934DA1D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401" b="24659"/>
          <a:stretch/>
        </p:blipFill>
        <p:spPr>
          <a:xfrm>
            <a:off x="5856445" y="726334"/>
            <a:ext cx="1898043" cy="5405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722376"/>
            <a:ext cx="6419088" cy="2350008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B0D1AB-E9D6-841F-7178-F60F07AF3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3931920"/>
            <a:ext cx="6419088" cy="1389888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3132E8-A261-CEAB-129F-0FED7AD8D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4488" y="0"/>
            <a:ext cx="44344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1B1E5-0891-6540-C6C6-2E4CF929E2D5}"/>
              </a:ext>
            </a:extLst>
          </p:cNvPr>
          <p:cNvCxnSpPr>
            <a:cxnSpLocks/>
          </p:cNvCxnSpPr>
          <p:nvPr userDrawn="1"/>
        </p:nvCxnSpPr>
        <p:spPr>
          <a:xfrm>
            <a:off x="1679972" y="3432325"/>
            <a:ext cx="43764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CA6CDBD-54C9-2154-A4D6-F432B3CF27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169" y="3291840"/>
            <a:ext cx="972078" cy="2853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541814-983F-1B1C-1D5D-EBAC0D9BEB4C}"/>
              </a:ext>
            </a:extLst>
          </p:cNvPr>
          <p:cNvSpPr/>
          <p:nvPr userDrawn="1"/>
        </p:nvSpPr>
        <p:spPr>
          <a:xfrm>
            <a:off x="7711438" y="0"/>
            <a:ext cx="45719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7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D338C08-B5A9-DA78-1FE4-12BEFEB61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6" t="6121"/>
          <a:stretch/>
        </p:blipFill>
        <p:spPr>
          <a:xfrm rot="16200000" flipH="1" flipV="1">
            <a:off x="7528785" y="-1437953"/>
            <a:ext cx="3225262" cy="6101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0" y="0"/>
            <a:ext cx="47909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30C4EDD-E959-BB97-7574-864A6EDFD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292"/>
          <a:stretch/>
        </p:blipFill>
        <p:spPr>
          <a:xfrm>
            <a:off x="602251" y="4944272"/>
            <a:ext cx="3848748" cy="191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408176"/>
            <a:ext cx="3392424" cy="4014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4144" y="1536192"/>
            <a:ext cx="5696712" cy="3758184"/>
          </a:xfrm>
        </p:spPr>
        <p:txBody>
          <a:bodyPr/>
          <a:lstStyle>
            <a:lvl1pPr>
              <a:spcAft>
                <a:spcPts val="600"/>
              </a:spcAft>
              <a:buClr>
                <a:schemeClr val="accent2"/>
              </a:buClr>
              <a:defRPr sz="22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24144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7048F4-9454-D035-3356-DD623DFCEE42}"/>
              </a:ext>
            </a:extLst>
          </p:cNvPr>
          <p:cNvSpPr/>
          <p:nvPr userDrawn="1"/>
        </p:nvSpPr>
        <p:spPr>
          <a:xfrm rot="5400000">
            <a:off x="1361771" y="3406143"/>
            <a:ext cx="685799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2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2276856"/>
            <a:ext cx="9144000" cy="1508760"/>
          </a:xfrm>
          <a:noFill/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B724EDC-0FF4-BC78-C7CF-5B31189C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841248"/>
          </a:xfrm>
          <a:noFill/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523744"/>
            <a:ext cx="4864608" cy="3694176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4264" y="2523744"/>
            <a:ext cx="4864608" cy="3694176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9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7F52C37-6A33-FD57-31EC-516F581DF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420" b="36176"/>
          <a:stretch/>
        </p:blipFill>
        <p:spPr>
          <a:xfrm>
            <a:off x="0" y="2510651"/>
            <a:ext cx="2841744" cy="4347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7397496" y="0"/>
            <a:ext cx="47909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584" y="1408176"/>
            <a:ext cx="3392424" cy="4014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685800"/>
            <a:ext cx="5276088" cy="1563624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914400" indent="-457200">
              <a:buClr>
                <a:schemeClr val="accent2"/>
              </a:buClr>
              <a:buFont typeface="+mj-lt"/>
              <a:buAutoNum type="alphaLcPeriod"/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1371600" indent="-457200">
              <a:buClr>
                <a:schemeClr val="accent2"/>
              </a:buClr>
              <a:buFont typeface="+mj-lt"/>
              <a:buAutoNum type="romanLcPeriod"/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714500" indent="-342900">
              <a:buClr>
                <a:schemeClr val="accent2"/>
              </a:buClr>
              <a:buFont typeface="+mj-lt"/>
              <a:buAutoNum type="arabicParenR"/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2171700" indent="-342900">
              <a:buClr>
                <a:schemeClr val="accent2"/>
              </a:buClr>
              <a:buFont typeface="+mj-lt"/>
              <a:buAutoNum type="alphaLcParenR"/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C526101-2775-A309-0B4A-DB278C3974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2688" y="2697480"/>
            <a:ext cx="5276088" cy="3483864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4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5719EF3-43BC-5F74-7396-273F72ED3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292"/>
          <a:stretch/>
        </p:blipFill>
        <p:spPr>
          <a:xfrm>
            <a:off x="8001534" y="4944272"/>
            <a:ext cx="3848748" cy="19137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7D205C-32E5-5A54-8D89-CB56198B06E5}"/>
              </a:ext>
            </a:extLst>
          </p:cNvPr>
          <p:cNvSpPr/>
          <p:nvPr userDrawn="1"/>
        </p:nvSpPr>
        <p:spPr>
          <a:xfrm rot="5400000">
            <a:off x="3949200" y="3406143"/>
            <a:ext cx="685799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8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16D97AE-EB24-C3DA-21A1-E8EE4631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18" r="47395" b="22709"/>
          <a:stretch/>
        </p:blipFill>
        <p:spPr>
          <a:xfrm flipH="1">
            <a:off x="4448831" y="805912"/>
            <a:ext cx="1464735" cy="4961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BF43B9-3946-05E6-521F-EE4BB59B49D0}"/>
              </a:ext>
            </a:extLst>
          </p:cNvPr>
          <p:cNvSpPr/>
          <p:nvPr userDrawn="1"/>
        </p:nvSpPr>
        <p:spPr>
          <a:xfrm>
            <a:off x="4434840" y="0"/>
            <a:ext cx="45719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4DEF57-E0D6-D7CA-5D3C-FC97EAB0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792" y="557784"/>
            <a:ext cx="6419088" cy="192938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30B4666-31C5-1F2B-27D9-2A9F6EC970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34464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93792" y="3328416"/>
            <a:ext cx="6419088" cy="2441448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algn="ctr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2pPr>
            <a:lvl3pPr algn="ctr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3pPr>
            <a:lvl4pPr algn="ctr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4pPr>
            <a:lvl5pPr algn="ctr">
              <a:buClr>
                <a:schemeClr val="accent2"/>
              </a:buClr>
              <a:defRPr sz="14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93792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EEBF9-800C-88AE-FE83-60B5F47AFC14}"/>
              </a:ext>
            </a:extLst>
          </p:cNvPr>
          <p:cNvCxnSpPr>
            <a:cxnSpLocks/>
          </p:cNvCxnSpPr>
          <p:nvPr userDrawn="1"/>
        </p:nvCxnSpPr>
        <p:spPr>
          <a:xfrm>
            <a:off x="6174481" y="2843389"/>
            <a:ext cx="43764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01D77B6-9ED1-094C-66A3-7D5AB0CDEA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42" y="2702904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4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40" y="6356350"/>
            <a:ext cx="784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76" r:id="rId4"/>
    <p:sldLayoutId id="2147483678" r:id="rId5"/>
    <p:sldLayoutId id="2147483684" r:id="rId6"/>
    <p:sldLayoutId id="2147483677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freepik.com/free-photos-vectors/tooth-extraction-cartoon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uquet of flowers">
            <a:extLst>
              <a:ext uri="{FF2B5EF4-FFF2-40B4-BE49-F238E27FC236}">
                <a16:creationId xmlns:a16="http://schemas.microsoft.com/office/drawing/2014/main" id="{2E09DD34-43D4-3713-535D-7E9D95D3F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ln>
            <a:solidFill>
              <a:schemeClr val="tx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9772E4-10E9-13DE-8AE8-35BBB9DD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326935"/>
            <a:ext cx="6327648" cy="2180543"/>
          </a:xfrm>
        </p:spPr>
        <p:txBody>
          <a:bodyPr/>
          <a:lstStyle/>
          <a:p>
            <a:r>
              <a:rPr lang="en-US" b="1">
                <a:solidFill>
                  <a:schemeClr val="tx2">
                    <a:lumMod val="90000"/>
                  </a:schemeClr>
                </a:solidFill>
              </a:rPr>
              <a:t>ECONOMICS</a:t>
            </a:r>
            <a:br>
              <a:rPr lang="en-US" b="1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400" b="1">
                <a:solidFill>
                  <a:schemeClr val="tx2">
                    <a:lumMod val="90000"/>
                  </a:schemeClr>
                </a:solidFill>
              </a:rPr>
              <a:t>  </a:t>
            </a:r>
            <a:br>
              <a:rPr lang="en-US" b="1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200" b="1">
                <a:solidFill>
                  <a:schemeClr val="tx2">
                    <a:lumMod val="90000"/>
                  </a:schemeClr>
                </a:solidFill>
              </a:rPr>
              <a:t>Gift v. Raiding Models</a:t>
            </a:r>
            <a:br>
              <a:rPr lang="en-US" sz="3200" b="1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200" b="1">
                <a:solidFill>
                  <a:schemeClr val="tx2">
                    <a:lumMod val="90000"/>
                  </a:schemeClr>
                </a:solidFill>
              </a:rPr>
              <a:t>The Quick-’n’-Dirty Tour</a:t>
            </a:r>
            <a:endParaRPr lang="en-US" sz="32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C09E8F-C241-2F75-70EA-32EC69551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3411" y="4194448"/>
            <a:ext cx="5321808" cy="1244479"/>
          </a:xfrm>
        </p:spPr>
        <p:txBody>
          <a:bodyPr>
            <a:normAutofit lnSpcReduction="10000"/>
          </a:bodyPr>
          <a:lstStyle/>
          <a:p>
            <a:r>
              <a:rPr lang="en-US" b="1">
                <a:solidFill>
                  <a:schemeClr val="tx2">
                    <a:lumMod val="90000"/>
                  </a:schemeClr>
                </a:solidFill>
              </a:rPr>
              <a:t>Barbara Alice Mann, Ph.D.</a:t>
            </a:r>
          </a:p>
          <a:p>
            <a:r>
              <a:rPr lang="en-US" b="1">
                <a:solidFill>
                  <a:schemeClr val="tx2">
                    <a:lumMod val="90000"/>
                  </a:schemeClr>
                </a:solidFill>
              </a:rPr>
              <a:t>Professor Emerita, University of Toledo</a:t>
            </a:r>
          </a:p>
          <a:p>
            <a:r>
              <a:rPr lang="en-US" b="1">
                <a:solidFill>
                  <a:schemeClr val="tx2">
                    <a:lumMod val="90000"/>
                  </a:schemeClr>
                </a:solidFill>
              </a:rPr>
              <a:t>November 29, 2024</a:t>
            </a:r>
            <a:endParaRPr lang="en-US" b="1" dirty="0">
              <a:solidFill>
                <a:schemeClr val="tx2">
                  <a:lumMod val="9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18DF20-A4C4-3800-A69E-4E11F5A11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15117" y="3822700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que 12">
            <a:extLst>
              <a:ext uri="{FF2B5EF4-FFF2-40B4-BE49-F238E27FC236}">
                <a16:creationId xmlns:a16="http://schemas.microsoft.com/office/drawing/2014/main" id="{AC9EB422-5602-36FF-E543-5B0C70E5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1100" y="1471671"/>
            <a:ext cx="6781800" cy="4343824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53B63A-99EB-DBC1-DE80-E5E5214E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28" y="3681876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131E2-47CB-232A-B82E-0D7E4B48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Cultural Premises Determine Type of Economy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B594D-87A9-66F1-3D66-B822D22AE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701" y="3672428"/>
            <a:ext cx="5251269" cy="2592448"/>
          </a:xfrm>
        </p:spPr>
        <p:txBody>
          <a:bodyPr>
            <a:normAutofit lnSpcReduction="10000"/>
          </a:bodyPr>
          <a:lstStyle/>
          <a:p>
            <a:r>
              <a:rPr lang="en-US" sz="36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Egalitarian </a:t>
            </a:r>
          </a:p>
          <a:p>
            <a:r>
              <a:rPr lang="en-US" sz="36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Multiple Spirits</a:t>
            </a:r>
          </a:p>
          <a:p>
            <a:r>
              <a:rPr lang="en-US" sz="13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  </a:t>
            </a:r>
          </a:p>
          <a:p>
            <a:r>
              <a:rPr lang="en-US" sz="36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Hierarchical</a:t>
            </a:r>
          </a:p>
          <a:p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Single High God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95F744-A5D7-A580-105A-E8781E8D25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tx2">
              <a:lumMod val="75000"/>
            </a:schemeClr>
          </a:solid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1E610-D7EE-F050-81BF-7411891E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2065" r="15689" b="2294"/>
          <a:stretch/>
        </p:blipFill>
        <p:spPr bwMode="auto">
          <a:xfrm>
            <a:off x="7894366" y="107504"/>
            <a:ext cx="4154707" cy="3824416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B3A81FB-4901-1995-1CDA-04CB3BD4B0E2}"/>
              </a:ext>
            </a:extLst>
          </p:cNvPr>
          <p:cNvSpPr txBox="1">
            <a:spLocks/>
          </p:cNvSpPr>
          <p:nvPr/>
        </p:nvSpPr>
        <p:spPr>
          <a:xfrm>
            <a:off x="932688" y="6264876"/>
            <a:ext cx="6617290" cy="4565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Top: </a:t>
            </a:r>
            <a:r>
              <a:rPr lang="en-US" sz="1200" kern="1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https://www.oneidaindiannation.com/?s=creation+story&amp;lang=en</a:t>
            </a:r>
          </a:p>
          <a:p>
            <a:r>
              <a:rPr lang="en-US" sz="1200" kern="1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Bottom: Detail, </a:t>
            </a:r>
            <a:r>
              <a:rPr lang="en-US" sz="12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“God.” Dome fresco by Johann Michael Rottmayr;  Karlskirch, Wien, Austria (1715).</a:t>
            </a:r>
            <a:endParaRPr lang="en-US" sz="1200" kern="10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400E92-955B-4617-68AB-A9369C3B8BF9}"/>
              </a:ext>
            </a:extLst>
          </p:cNvPr>
          <p:cNvCxnSpPr>
            <a:cxnSpLocks/>
          </p:cNvCxnSpPr>
          <p:nvPr/>
        </p:nvCxnSpPr>
        <p:spPr>
          <a:xfrm>
            <a:off x="8921578" y="988541"/>
            <a:ext cx="630195" cy="50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54CE02-2151-0E91-93AF-A134BE618C07}"/>
              </a:ext>
            </a:extLst>
          </p:cNvPr>
          <p:cNvCxnSpPr>
            <a:cxnSpLocks/>
          </p:cNvCxnSpPr>
          <p:nvPr/>
        </p:nvCxnSpPr>
        <p:spPr>
          <a:xfrm>
            <a:off x="9441185" y="881449"/>
            <a:ext cx="630195" cy="50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FFC903-A3A6-F584-CF2A-CDC41A6FFF8F}"/>
              </a:ext>
            </a:extLst>
          </p:cNvPr>
          <p:cNvCxnSpPr>
            <a:cxnSpLocks/>
          </p:cNvCxnSpPr>
          <p:nvPr/>
        </p:nvCxnSpPr>
        <p:spPr>
          <a:xfrm flipH="1">
            <a:off x="8338398" y="1388076"/>
            <a:ext cx="63573" cy="7743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BABEF9-E552-ADFF-C014-5D953CB5C90D}"/>
              </a:ext>
            </a:extLst>
          </p:cNvPr>
          <p:cNvCxnSpPr>
            <a:cxnSpLocks/>
          </p:cNvCxnSpPr>
          <p:nvPr/>
        </p:nvCxnSpPr>
        <p:spPr>
          <a:xfrm>
            <a:off x="8661939" y="1124155"/>
            <a:ext cx="18782" cy="7867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BF50F1-BA08-5E38-C0E3-C0ECB77A0C0F}"/>
              </a:ext>
            </a:extLst>
          </p:cNvPr>
          <p:cNvCxnSpPr>
            <a:cxnSpLocks/>
          </p:cNvCxnSpPr>
          <p:nvPr/>
        </p:nvCxnSpPr>
        <p:spPr>
          <a:xfrm flipH="1">
            <a:off x="11368898" y="1259771"/>
            <a:ext cx="313203" cy="5154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C4E654-57D1-B282-3521-B1381C20D9BE}"/>
              </a:ext>
            </a:extLst>
          </p:cNvPr>
          <p:cNvCxnSpPr>
            <a:cxnSpLocks/>
          </p:cNvCxnSpPr>
          <p:nvPr/>
        </p:nvCxnSpPr>
        <p:spPr>
          <a:xfrm>
            <a:off x="9320089" y="988540"/>
            <a:ext cx="630195" cy="50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E6BE62-E133-A67A-E1A7-F327437EB226}"/>
              </a:ext>
            </a:extLst>
          </p:cNvPr>
          <p:cNvCxnSpPr>
            <a:cxnSpLocks/>
          </p:cNvCxnSpPr>
          <p:nvPr/>
        </p:nvCxnSpPr>
        <p:spPr>
          <a:xfrm>
            <a:off x="9295376" y="393810"/>
            <a:ext cx="735044" cy="94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2261F1A-C3A6-EE0A-080C-CE3814E2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0" t="27972" r="32376" b="45546"/>
          <a:stretch/>
        </p:blipFill>
        <p:spPr bwMode="auto">
          <a:xfrm>
            <a:off x="7894366" y="4218226"/>
            <a:ext cx="4154707" cy="2179775"/>
          </a:xfrm>
          <a:custGeom>
            <a:avLst/>
            <a:gdLst>
              <a:gd name="connsiteX0" fmla="*/ 0 w 4154707"/>
              <a:gd name="connsiteY0" fmla="*/ 0 h 2179775"/>
              <a:gd name="connsiteX1" fmla="*/ 468888 w 4154707"/>
              <a:gd name="connsiteY1" fmla="*/ 0 h 2179775"/>
              <a:gd name="connsiteX2" fmla="*/ 1145512 w 4154707"/>
              <a:gd name="connsiteY2" fmla="*/ 0 h 2179775"/>
              <a:gd name="connsiteX3" fmla="*/ 1739042 w 4154707"/>
              <a:gd name="connsiteY3" fmla="*/ 0 h 2179775"/>
              <a:gd name="connsiteX4" fmla="*/ 2374118 w 4154707"/>
              <a:gd name="connsiteY4" fmla="*/ 0 h 2179775"/>
              <a:gd name="connsiteX5" fmla="*/ 2967648 w 4154707"/>
              <a:gd name="connsiteY5" fmla="*/ 0 h 2179775"/>
              <a:gd name="connsiteX6" fmla="*/ 3436536 w 4154707"/>
              <a:gd name="connsiteY6" fmla="*/ 0 h 2179775"/>
              <a:gd name="connsiteX7" fmla="*/ 4154707 w 4154707"/>
              <a:gd name="connsiteY7" fmla="*/ 0 h 2179775"/>
              <a:gd name="connsiteX8" fmla="*/ 4154707 w 4154707"/>
              <a:gd name="connsiteY8" fmla="*/ 523146 h 2179775"/>
              <a:gd name="connsiteX9" fmla="*/ 4154707 w 4154707"/>
              <a:gd name="connsiteY9" fmla="*/ 1068090 h 2179775"/>
              <a:gd name="connsiteX10" fmla="*/ 4154707 w 4154707"/>
              <a:gd name="connsiteY10" fmla="*/ 1547640 h 2179775"/>
              <a:gd name="connsiteX11" fmla="*/ 4154707 w 4154707"/>
              <a:gd name="connsiteY11" fmla="*/ 2179775 h 2179775"/>
              <a:gd name="connsiteX12" fmla="*/ 3685819 w 4154707"/>
              <a:gd name="connsiteY12" fmla="*/ 2179775 h 2179775"/>
              <a:gd name="connsiteX13" fmla="*/ 3092289 w 4154707"/>
              <a:gd name="connsiteY13" fmla="*/ 2179775 h 2179775"/>
              <a:gd name="connsiteX14" fmla="*/ 2498759 w 4154707"/>
              <a:gd name="connsiteY14" fmla="*/ 2179775 h 2179775"/>
              <a:gd name="connsiteX15" fmla="*/ 1822136 w 4154707"/>
              <a:gd name="connsiteY15" fmla="*/ 2179775 h 2179775"/>
              <a:gd name="connsiteX16" fmla="*/ 1353247 w 4154707"/>
              <a:gd name="connsiteY16" fmla="*/ 2179775 h 2179775"/>
              <a:gd name="connsiteX17" fmla="*/ 676624 w 4154707"/>
              <a:gd name="connsiteY17" fmla="*/ 2179775 h 2179775"/>
              <a:gd name="connsiteX18" fmla="*/ 0 w 4154707"/>
              <a:gd name="connsiteY18" fmla="*/ 2179775 h 2179775"/>
              <a:gd name="connsiteX19" fmla="*/ 0 w 4154707"/>
              <a:gd name="connsiteY19" fmla="*/ 1613034 h 2179775"/>
              <a:gd name="connsiteX20" fmla="*/ 0 w 4154707"/>
              <a:gd name="connsiteY20" fmla="*/ 1068090 h 2179775"/>
              <a:gd name="connsiteX21" fmla="*/ 0 w 4154707"/>
              <a:gd name="connsiteY21" fmla="*/ 588539 h 2179775"/>
              <a:gd name="connsiteX22" fmla="*/ 0 w 4154707"/>
              <a:gd name="connsiteY22" fmla="*/ 0 h 21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54707" h="2179775" fill="none" extrusionOk="0">
                <a:moveTo>
                  <a:pt x="0" y="0"/>
                </a:moveTo>
                <a:cubicBezTo>
                  <a:pt x="105088" y="-12935"/>
                  <a:pt x="341123" y="22174"/>
                  <a:pt x="468888" y="0"/>
                </a:cubicBezTo>
                <a:cubicBezTo>
                  <a:pt x="596653" y="-22174"/>
                  <a:pt x="984342" y="18682"/>
                  <a:pt x="1145512" y="0"/>
                </a:cubicBezTo>
                <a:cubicBezTo>
                  <a:pt x="1306682" y="-18682"/>
                  <a:pt x="1614536" y="24310"/>
                  <a:pt x="1739042" y="0"/>
                </a:cubicBezTo>
                <a:cubicBezTo>
                  <a:pt x="1863548" y="-24310"/>
                  <a:pt x="2105023" y="13403"/>
                  <a:pt x="2374118" y="0"/>
                </a:cubicBezTo>
                <a:cubicBezTo>
                  <a:pt x="2643213" y="-13403"/>
                  <a:pt x="2745028" y="30712"/>
                  <a:pt x="2967648" y="0"/>
                </a:cubicBezTo>
                <a:cubicBezTo>
                  <a:pt x="3190268" y="-30712"/>
                  <a:pt x="3276059" y="51025"/>
                  <a:pt x="3436536" y="0"/>
                </a:cubicBezTo>
                <a:cubicBezTo>
                  <a:pt x="3597013" y="-51025"/>
                  <a:pt x="3980196" y="17038"/>
                  <a:pt x="4154707" y="0"/>
                </a:cubicBezTo>
                <a:cubicBezTo>
                  <a:pt x="4156668" y="236401"/>
                  <a:pt x="4116125" y="368703"/>
                  <a:pt x="4154707" y="523146"/>
                </a:cubicBezTo>
                <a:cubicBezTo>
                  <a:pt x="4193289" y="677589"/>
                  <a:pt x="4149733" y="930467"/>
                  <a:pt x="4154707" y="1068090"/>
                </a:cubicBezTo>
                <a:cubicBezTo>
                  <a:pt x="4159681" y="1205713"/>
                  <a:pt x="4135642" y="1338729"/>
                  <a:pt x="4154707" y="1547640"/>
                </a:cubicBezTo>
                <a:cubicBezTo>
                  <a:pt x="4173772" y="1756551"/>
                  <a:pt x="4090149" y="1918310"/>
                  <a:pt x="4154707" y="2179775"/>
                </a:cubicBezTo>
                <a:cubicBezTo>
                  <a:pt x="3962488" y="2220155"/>
                  <a:pt x="3918560" y="2132543"/>
                  <a:pt x="3685819" y="2179775"/>
                </a:cubicBezTo>
                <a:cubicBezTo>
                  <a:pt x="3453078" y="2227007"/>
                  <a:pt x="3212653" y="2143143"/>
                  <a:pt x="3092289" y="2179775"/>
                </a:cubicBezTo>
                <a:cubicBezTo>
                  <a:pt x="2971925" y="2216407"/>
                  <a:pt x="2617496" y="2123710"/>
                  <a:pt x="2498759" y="2179775"/>
                </a:cubicBezTo>
                <a:cubicBezTo>
                  <a:pt x="2380022" y="2235840"/>
                  <a:pt x="2044118" y="2104567"/>
                  <a:pt x="1822136" y="2179775"/>
                </a:cubicBezTo>
                <a:cubicBezTo>
                  <a:pt x="1600154" y="2254983"/>
                  <a:pt x="1467554" y="2164641"/>
                  <a:pt x="1353247" y="2179775"/>
                </a:cubicBezTo>
                <a:cubicBezTo>
                  <a:pt x="1238940" y="2194909"/>
                  <a:pt x="996333" y="2148514"/>
                  <a:pt x="676624" y="2179775"/>
                </a:cubicBezTo>
                <a:cubicBezTo>
                  <a:pt x="356915" y="2211036"/>
                  <a:pt x="177574" y="2146829"/>
                  <a:pt x="0" y="2179775"/>
                </a:cubicBezTo>
                <a:cubicBezTo>
                  <a:pt x="-8115" y="2044212"/>
                  <a:pt x="27075" y="1823425"/>
                  <a:pt x="0" y="1613034"/>
                </a:cubicBezTo>
                <a:cubicBezTo>
                  <a:pt x="-27075" y="1402643"/>
                  <a:pt x="7816" y="1185498"/>
                  <a:pt x="0" y="1068090"/>
                </a:cubicBezTo>
                <a:cubicBezTo>
                  <a:pt x="-7816" y="950682"/>
                  <a:pt x="20205" y="823129"/>
                  <a:pt x="0" y="588539"/>
                </a:cubicBezTo>
                <a:cubicBezTo>
                  <a:pt x="-20205" y="353949"/>
                  <a:pt x="59796" y="273019"/>
                  <a:pt x="0" y="0"/>
                </a:cubicBezTo>
                <a:close/>
              </a:path>
              <a:path w="4154707" h="2179775" stroke="0" extrusionOk="0">
                <a:moveTo>
                  <a:pt x="0" y="0"/>
                </a:moveTo>
                <a:cubicBezTo>
                  <a:pt x="141321" y="-43137"/>
                  <a:pt x="337595" y="71617"/>
                  <a:pt x="635077" y="0"/>
                </a:cubicBezTo>
                <a:cubicBezTo>
                  <a:pt x="932559" y="-71617"/>
                  <a:pt x="1024095" y="51233"/>
                  <a:pt x="1311700" y="0"/>
                </a:cubicBezTo>
                <a:cubicBezTo>
                  <a:pt x="1599305" y="-51233"/>
                  <a:pt x="1690249" y="17478"/>
                  <a:pt x="1905230" y="0"/>
                </a:cubicBezTo>
                <a:cubicBezTo>
                  <a:pt x="2120211" y="-17478"/>
                  <a:pt x="2245467" y="47869"/>
                  <a:pt x="2540307" y="0"/>
                </a:cubicBezTo>
                <a:cubicBezTo>
                  <a:pt x="2835147" y="-47869"/>
                  <a:pt x="2880107" y="26956"/>
                  <a:pt x="3009195" y="0"/>
                </a:cubicBezTo>
                <a:cubicBezTo>
                  <a:pt x="3138283" y="-26956"/>
                  <a:pt x="3842964" y="40514"/>
                  <a:pt x="4154707" y="0"/>
                </a:cubicBezTo>
                <a:cubicBezTo>
                  <a:pt x="4158217" y="116763"/>
                  <a:pt x="4098003" y="306075"/>
                  <a:pt x="4154707" y="523146"/>
                </a:cubicBezTo>
                <a:cubicBezTo>
                  <a:pt x="4211411" y="740217"/>
                  <a:pt x="4131328" y="843919"/>
                  <a:pt x="4154707" y="1068090"/>
                </a:cubicBezTo>
                <a:cubicBezTo>
                  <a:pt x="4178086" y="1292261"/>
                  <a:pt x="4123707" y="1370391"/>
                  <a:pt x="4154707" y="1547640"/>
                </a:cubicBezTo>
                <a:cubicBezTo>
                  <a:pt x="4185707" y="1724889"/>
                  <a:pt x="4125919" y="1915931"/>
                  <a:pt x="4154707" y="2179775"/>
                </a:cubicBezTo>
                <a:cubicBezTo>
                  <a:pt x="3955557" y="2236124"/>
                  <a:pt x="3819961" y="2131755"/>
                  <a:pt x="3602724" y="2179775"/>
                </a:cubicBezTo>
                <a:cubicBezTo>
                  <a:pt x="3385487" y="2227795"/>
                  <a:pt x="3109935" y="2126872"/>
                  <a:pt x="2926101" y="2179775"/>
                </a:cubicBezTo>
                <a:cubicBezTo>
                  <a:pt x="2742267" y="2232678"/>
                  <a:pt x="2635004" y="2143369"/>
                  <a:pt x="2415665" y="2179775"/>
                </a:cubicBezTo>
                <a:cubicBezTo>
                  <a:pt x="2196326" y="2216181"/>
                  <a:pt x="2118173" y="2144882"/>
                  <a:pt x="1905230" y="2179775"/>
                </a:cubicBezTo>
                <a:cubicBezTo>
                  <a:pt x="1692287" y="2214668"/>
                  <a:pt x="1495750" y="2117999"/>
                  <a:pt x="1270153" y="2179775"/>
                </a:cubicBezTo>
                <a:cubicBezTo>
                  <a:pt x="1044556" y="2241551"/>
                  <a:pt x="871966" y="2159985"/>
                  <a:pt x="676624" y="2179775"/>
                </a:cubicBezTo>
                <a:cubicBezTo>
                  <a:pt x="481282" y="2199565"/>
                  <a:pt x="310252" y="2158490"/>
                  <a:pt x="0" y="2179775"/>
                </a:cubicBezTo>
                <a:cubicBezTo>
                  <a:pt x="-19049" y="2054449"/>
                  <a:pt x="21690" y="1880596"/>
                  <a:pt x="0" y="1700225"/>
                </a:cubicBezTo>
                <a:cubicBezTo>
                  <a:pt x="-21690" y="1519854"/>
                  <a:pt x="58120" y="1419241"/>
                  <a:pt x="0" y="1177079"/>
                </a:cubicBezTo>
                <a:cubicBezTo>
                  <a:pt x="-58120" y="934917"/>
                  <a:pt x="57470" y="843579"/>
                  <a:pt x="0" y="675730"/>
                </a:cubicBezTo>
                <a:cubicBezTo>
                  <a:pt x="-57470" y="507881"/>
                  <a:pt x="46590" y="308241"/>
                  <a:pt x="0" y="0"/>
                </a:cubicBezTo>
                <a:close/>
              </a:path>
            </a:pathLst>
          </a:custGeom>
          <a:ln w="2857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3143189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5347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536C-3F43-C916-8B8E-EAC37F8B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997" y="648236"/>
            <a:ext cx="4265554" cy="1835472"/>
          </a:xfrm>
        </p:spPr>
        <p:txBody>
          <a:bodyPr/>
          <a:lstStyle/>
          <a:p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Culture/Economy</a:t>
            </a:r>
            <a:b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Pairs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87019-F1BD-0522-C3E3-68E0FF847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6997" y="2815611"/>
            <a:ext cx="4265554" cy="2444166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Egalitarian/Multiple Spirits</a:t>
            </a: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Gift Economy</a:t>
            </a:r>
          </a:p>
          <a:p>
            <a:endParaRPr lang="en-US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Hierarchical/One God</a:t>
            </a: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Raiding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A686E-6752-2215-F623-3F2C617E4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44" y="151412"/>
            <a:ext cx="4885056" cy="3058020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9E9090D-0383-98BB-5B82-436BAC7D3D57}"/>
              </a:ext>
            </a:extLst>
          </p:cNvPr>
          <p:cNvSpPr txBox="1">
            <a:spLocks/>
          </p:cNvSpPr>
          <p:nvPr/>
        </p:nvSpPr>
        <p:spPr>
          <a:xfrm>
            <a:off x="7806997" y="6144439"/>
            <a:ext cx="4265554" cy="7135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Top: </a:t>
            </a:r>
            <a:r>
              <a:rPr lang="fr-FR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Illus., D. Maillart, from Jules Crevaux, </a:t>
            </a:r>
            <a:r>
              <a:rPr lang="fr-FR" sz="1000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Voyage dans l’Amérique du Sud, l’Intérior des Gayanes, 1876-1877</a:t>
            </a:r>
            <a:r>
              <a:rPr lang="fr-FR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(1883) p. 13</a:t>
            </a: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kern="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Bottom: 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H. D. M. Spence, </a:t>
            </a:r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 Book The Church Of England: A History For The People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vol. 1, 1897, illus. “A Viking Raid,” p. 353.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DAA67-3E6E-CD8C-4266-33E87C8E4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3" t="13988" r="32079" b="7071"/>
          <a:stretch/>
        </p:blipFill>
        <p:spPr bwMode="auto">
          <a:xfrm>
            <a:off x="1705696" y="3648568"/>
            <a:ext cx="4075888" cy="3058020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749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1EEA5-DB1B-7DDB-4A4B-C4300273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5966" y="549381"/>
            <a:ext cx="4198825" cy="2350008"/>
          </a:xfrm>
        </p:spPr>
        <p:txBody>
          <a:bodyPr/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Gift Economy over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4E739-7A9F-BCD8-EEDC-35AF25694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5965" y="3857780"/>
            <a:ext cx="4198826" cy="1389888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Add to the Circle</a:t>
            </a: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Circulate More Goods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E5A5527-B411-5E39-AD22-F5EE36A3940F}"/>
              </a:ext>
            </a:extLst>
          </p:cNvPr>
          <p:cNvSpPr txBox="1">
            <a:spLocks/>
          </p:cNvSpPr>
          <p:nvPr/>
        </p:nvSpPr>
        <p:spPr>
          <a:xfrm>
            <a:off x="7779440" y="6062796"/>
            <a:ext cx="4431875" cy="7952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Top: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Lafitau, </a:t>
            </a:r>
            <a:r>
              <a:rPr lang="en-US" sz="12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Moeurs des sauvages ameriquains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(1724), vol. 2, p. 314, Pl. 15; Bottom: </a:t>
            </a:r>
            <a:r>
              <a:rPr lang="en-US" sz="1200" b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Map of the Louisiane (1730, Archives Service Center, University Library System, University of Pittsburgh, Pittsburgh, PA</a:t>
            </a:r>
            <a:endParaRPr lang="en-US" sz="1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0545-69AA-DF88-9F2F-A0C0357D4EF0}"/>
              </a:ext>
            </a:extLst>
          </p:cNvPr>
          <p:cNvSpPr txBox="1"/>
          <p:nvPr/>
        </p:nvSpPr>
        <p:spPr>
          <a:xfrm>
            <a:off x="150817" y="1154998"/>
            <a:ext cx="12266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1142</a:t>
            </a:r>
          </a:p>
          <a:p>
            <a:endParaRPr lang="en-US" sz="2400" b="1">
              <a:solidFill>
                <a:schemeClr val="accent2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  <a:p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5 Nations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555965-F435-670B-321E-1861B3424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425" t="17878" r="31294" b="16364"/>
          <a:stretch/>
        </p:blipFill>
        <p:spPr bwMode="auto">
          <a:xfrm>
            <a:off x="1569083" y="117712"/>
            <a:ext cx="4526917" cy="3085116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7BE59-5E7C-AD20-08F2-F094AE6DBF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224" t="17097" r="18095" b="10334"/>
          <a:stretch/>
        </p:blipFill>
        <p:spPr bwMode="auto">
          <a:xfrm>
            <a:off x="1364611" y="3576660"/>
            <a:ext cx="4888536" cy="3085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059881-2286-3061-6BAF-1E83EFE3681D}"/>
              </a:ext>
            </a:extLst>
          </p:cNvPr>
          <p:cNvSpPr txBox="1"/>
          <p:nvPr/>
        </p:nvSpPr>
        <p:spPr>
          <a:xfrm>
            <a:off x="150817" y="3857780"/>
            <a:ext cx="12137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1730</a:t>
            </a:r>
          </a:p>
          <a:p>
            <a:endParaRPr lang="en-US" sz="2400" b="1">
              <a:solidFill>
                <a:schemeClr val="accent2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  <a:p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61 </a:t>
            </a:r>
          </a:p>
          <a:p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Affiliated </a:t>
            </a:r>
          </a:p>
          <a:p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Nations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C2E09E-FAC3-E0CA-AC8F-3BEE9B3F091C}"/>
              </a:ext>
            </a:extLst>
          </p:cNvPr>
          <p:cNvSpPr/>
          <p:nvPr/>
        </p:nvSpPr>
        <p:spPr>
          <a:xfrm rot="20417784">
            <a:off x="2372497" y="4889236"/>
            <a:ext cx="2533136" cy="1445740"/>
          </a:xfrm>
          <a:prstGeom prst="ellips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5B85-B819-9C73-EB63-A455C00F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Raiding Economy </a:t>
            </a:r>
            <a:b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Over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BDEC2-90DA-DB74-FEFB-E572F0BE1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697" y="3768727"/>
            <a:ext cx="6419088" cy="235000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Direct Raid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Indirect Raid (Permanent Raid)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Feudalism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Mercantilism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Capitalism (Mercantilism on Steroids)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C92F8-1FCD-097D-0D08-EAB37465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016" y="99348"/>
            <a:ext cx="2637849" cy="332965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7C03915-23ED-A00B-CC93-EC83A580F3C1}"/>
              </a:ext>
            </a:extLst>
          </p:cNvPr>
          <p:cNvSpPr txBox="1">
            <a:spLocks/>
          </p:cNvSpPr>
          <p:nvPr/>
        </p:nvSpPr>
        <p:spPr>
          <a:xfrm>
            <a:off x="398482" y="6336624"/>
            <a:ext cx="7307786" cy="588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Top: </a:t>
            </a:r>
            <a:r>
              <a:rPr lang="en-US" sz="1200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Breviarium Grimani</a:t>
            </a:r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1510–1520, Illus. of Feudal Social Classes; </a:t>
            </a:r>
          </a:p>
          <a:p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Bottom: Philip Dorf, </a:t>
            </a:r>
            <a:r>
              <a:rPr lang="en-US" sz="1200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Early Heritage: </a:t>
            </a:r>
            <a:r>
              <a:rPr lang="en-US" sz="12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Visualized Text in Ancient and Medieval History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(1940), Illus. p. 285.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225D79-B3B8-49C6-630E-B74A512A4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 b="6960"/>
          <a:stretch/>
        </p:blipFill>
        <p:spPr bwMode="auto">
          <a:xfrm>
            <a:off x="7975757" y="3768727"/>
            <a:ext cx="4056658" cy="2749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Arrow: Curved Up 9">
            <a:extLst>
              <a:ext uri="{FF2B5EF4-FFF2-40B4-BE49-F238E27FC236}">
                <a16:creationId xmlns:a16="http://schemas.microsoft.com/office/drawing/2014/main" id="{B2D45D60-5465-9729-E0F9-E0A328006E91}"/>
              </a:ext>
            </a:extLst>
          </p:cNvPr>
          <p:cNvSpPr/>
          <p:nvPr/>
        </p:nvSpPr>
        <p:spPr>
          <a:xfrm rot="15630094">
            <a:off x="9977753" y="1345757"/>
            <a:ext cx="2479476" cy="823786"/>
          </a:xfrm>
          <a:prstGeom prst="curved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27D870DD-BFCA-1350-E75F-87B9F2079F76}"/>
              </a:ext>
            </a:extLst>
          </p:cNvPr>
          <p:cNvSpPr/>
          <p:nvPr/>
        </p:nvSpPr>
        <p:spPr>
          <a:xfrm rot="8804778">
            <a:off x="7528452" y="3704306"/>
            <a:ext cx="2217484" cy="969270"/>
          </a:xfrm>
          <a:prstGeom prst="curvedUpArrow">
            <a:avLst>
              <a:gd name="adj1" fmla="val 25000"/>
              <a:gd name="adj2" fmla="val 64438"/>
              <a:gd name="adj3" fmla="val 411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Moon 14">
            <a:extLst>
              <a:ext uri="{FF2B5EF4-FFF2-40B4-BE49-F238E27FC236}">
                <a16:creationId xmlns:a16="http://schemas.microsoft.com/office/drawing/2014/main" id="{6B5D8AD0-7701-1D28-7E93-97EB795D01F4}"/>
              </a:ext>
            </a:extLst>
          </p:cNvPr>
          <p:cNvSpPr/>
          <p:nvPr/>
        </p:nvSpPr>
        <p:spPr>
          <a:xfrm rot="7012599">
            <a:off x="9895272" y="3228005"/>
            <a:ext cx="452519" cy="1019861"/>
          </a:xfrm>
          <a:prstGeom prst="mo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>
            <a:extLst>
              <a:ext uri="{FF2B5EF4-FFF2-40B4-BE49-F238E27FC236}">
                <a16:creationId xmlns:a16="http://schemas.microsoft.com/office/drawing/2014/main" id="{6C0228C7-5C24-3E14-A37D-253749EC4B66}"/>
              </a:ext>
            </a:extLst>
          </p:cNvPr>
          <p:cNvSpPr/>
          <p:nvPr/>
        </p:nvSpPr>
        <p:spPr>
          <a:xfrm rot="7012599">
            <a:off x="10727724" y="3321672"/>
            <a:ext cx="395496" cy="987966"/>
          </a:xfrm>
          <a:prstGeom prst="mo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4C08A2-D335-E90A-AE44-E2754D7AC4F6}"/>
              </a:ext>
            </a:extLst>
          </p:cNvPr>
          <p:cNvSpPr/>
          <p:nvPr/>
        </p:nvSpPr>
        <p:spPr>
          <a:xfrm>
            <a:off x="9534215" y="4989534"/>
            <a:ext cx="59182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Africa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4BD310-AA68-45B2-C1FC-3AC8B4AF97A2}"/>
              </a:ext>
            </a:extLst>
          </p:cNvPr>
          <p:cNvSpPr/>
          <p:nvPr/>
        </p:nvSpPr>
        <p:spPr>
          <a:xfrm>
            <a:off x="10295388" y="5013882"/>
            <a:ext cx="7665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America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77EC33-A3EF-16AE-E13F-32B99305EA23}"/>
              </a:ext>
            </a:extLst>
          </p:cNvPr>
          <p:cNvSpPr/>
          <p:nvPr/>
        </p:nvSpPr>
        <p:spPr>
          <a:xfrm>
            <a:off x="11217491" y="5026237"/>
            <a:ext cx="5068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India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6BC390-4819-8A69-4611-B9E675B4CB5B}"/>
              </a:ext>
            </a:extLst>
          </p:cNvPr>
          <p:cNvSpPr/>
          <p:nvPr/>
        </p:nvSpPr>
        <p:spPr>
          <a:xfrm>
            <a:off x="9455668" y="6230879"/>
            <a:ext cx="74892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Engl;and</a:t>
            </a:r>
          </a:p>
        </p:txBody>
      </p:sp>
    </p:spTree>
    <p:extLst>
      <p:ext uri="{BB962C8B-B14F-4D97-AF65-F5344CB8AC3E}">
        <p14:creationId xmlns:p14="http://schemas.microsoft.com/office/powerpoint/2010/main" val="375616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75620-2F61-3046-ED2B-C3E21CF66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 descr="A bouquet of flowers">
            <a:extLst>
              <a:ext uri="{FF2B5EF4-FFF2-40B4-BE49-F238E27FC236}">
                <a16:creationId xmlns:a16="http://schemas.microsoft.com/office/drawing/2014/main" id="{FD1EC458-E7C6-2408-A744-A46C4CB1E9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FC6F2C6-34F7-D470-1EB4-0AEE857427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Cultural Interaction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28E7B-069E-98CA-5DF5-D1DAF763FCB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350F5-9D02-C617-2E2F-2F4F722763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7775" y="6356350"/>
            <a:ext cx="784225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ABF12234-0E7F-6287-82A5-A9629E9F1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825424-6302-1E55-D0D4-1F5877F16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1" y="4925255"/>
            <a:ext cx="972078" cy="28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CF310E-5ABE-DD61-0BD9-4EC74DD3F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8561" y="1624116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70AC-601F-D537-3460-3FE09CC6A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9" y="228600"/>
            <a:ext cx="5035626" cy="1600200"/>
          </a:xfrm>
        </p:spPr>
        <p:txBody>
          <a:bodyPr/>
          <a:lstStyle/>
          <a:p>
            <a:r>
              <a:rPr lang="en-US"/>
              <a:t>Gifting Culture Meets Exchange Culture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593D07-3857-8A04-606E-258D1E9908D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7780" y="2706130"/>
            <a:ext cx="2527204" cy="3563066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Gift Culture Response</a:t>
            </a:r>
          </a:p>
          <a:p>
            <a:endParaRPr lang="en-US" b="1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Greet with Gifts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Add Newcomer to Gifting Circle</a:t>
            </a:r>
          </a:p>
          <a:p>
            <a:endParaRPr lang="en-US" b="1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BB6B2-ED6A-BB7C-2FF7-FB65908901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72992" y="2706130"/>
            <a:ext cx="1913480" cy="3286897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Exchange Culture Response</a:t>
            </a:r>
          </a:p>
          <a:p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Take Gifts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Attack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Add to “Colonies”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6D170-AC52-72BE-0CB6-F9F504A3D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783" y="6356351"/>
            <a:ext cx="4751419" cy="365125"/>
          </a:xfrm>
        </p:spPr>
        <p:txBody>
          <a:bodyPr/>
          <a:lstStyle/>
          <a:p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Conquista de México 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(Tabla 4) – “</a:t>
            </a:r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Entra Hernán Cortés de Zempoala y es recibido por el Cacique Gordo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,” Miguel y Juan Gonzales (1698)</a:t>
            </a: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466F-9F24-C34E-BBA6-2CB943055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386506" y="6356351"/>
            <a:ext cx="4525408" cy="333632"/>
          </a:xfrm>
        </p:spPr>
        <p:txBody>
          <a:bodyPr/>
          <a:lstStyle/>
          <a:p>
            <a:pPr algn="l"/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Conquista de México por Cortés Tenochtitlan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Painting, </a:t>
            </a:r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1650, Artist Unk</a:t>
            </a:r>
            <a:r>
              <a:rPr lang="en-US" sz="1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Jay I. Kislak Collection, Rare Book and Special Collections Division, Library of Congress (096.00.00</a:t>
            </a:r>
            <a:r>
              <a:rPr lang="en-US" sz="1000">
                <a:effectLst/>
              </a:rPr>
              <a:t>)</a:t>
            </a:r>
            <a:endParaRPr lang="en-US" sz="1000" dirty="0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0492A609-D1F1-D648-1008-49040D885AA5}"/>
              </a:ext>
            </a:extLst>
          </p:cNvPr>
          <p:cNvSpPr/>
          <p:nvPr/>
        </p:nvSpPr>
        <p:spPr>
          <a:xfrm>
            <a:off x="5790747" y="228600"/>
            <a:ext cx="1723396" cy="1600200"/>
          </a:xfrm>
          <a:prstGeom prst="irregularSeal2">
            <a:avLst/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>
              <a:solidFill>
                <a:schemeClr val="tx2">
                  <a:lumMod val="50000"/>
                </a:schemeClr>
              </a:solidFill>
              <a:latin typeface="Chiller" panose="04020404031007020602" pitchFamily="8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B2F6E-9A3F-ECB9-12B6-4703CC21466C}"/>
              </a:ext>
            </a:extLst>
          </p:cNvPr>
          <p:cNvSpPr/>
          <p:nvPr/>
        </p:nvSpPr>
        <p:spPr>
          <a:xfrm>
            <a:off x="7514143" y="228600"/>
            <a:ext cx="1141394" cy="1482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badi" panose="020B0604020104020204" pitchFamily="34" charset="0"/>
              </a:rPr>
              <a:t>Too Bad about the Flowers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05E698-32BB-35B6-F5D0-1D0A816DF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050" y="2245487"/>
            <a:ext cx="2267909" cy="4023709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8B983B-9744-4EF4-3BBE-54B5CFCD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6506" y="2937069"/>
            <a:ext cx="4525408" cy="3013848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B2C150-E0D0-5CF2-96CA-2DFF3135605A}"/>
              </a:ext>
            </a:extLst>
          </p:cNvPr>
          <p:cNvSpPr/>
          <p:nvPr/>
        </p:nvSpPr>
        <p:spPr>
          <a:xfrm>
            <a:off x="8414130" y="568411"/>
            <a:ext cx="3775308" cy="1346886"/>
          </a:xfrm>
          <a:custGeom>
            <a:avLst/>
            <a:gdLst>
              <a:gd name="connsiteX0" fmla="*/ 952292 w 3775308"/>
              <a:gd name="connsiteY0" fmla="*/ 395416 h 1346886"/>
              <a:gd name="connsiteX1" fmla="*/ 1026432 w 3775308"/>
              <a:gd name="connsiteY1" fmla="*/ 494270 h 1346886"/>
              <a:gd name="connsiteX2" fmla="*/ 1125286 w 3775308"/>
              <a:gd name="connsiteY2" fmla="*/ 667265 h 1346886"/>
              <a:gd name="connsiteX3" fmla="*/ 1150000 w 3775308"/>
              <a:gd name="connsiteY3" fmla="*/ 172994 h 1346886"/>
              <a:gd name="connsiteX4" fmla="*/ 1743124 w 3775308"/>
              <a:gd name="connsiteY4" fmla="*/ 790832 h 1346886"/>
              <a:gd name="connsiteX5" fmla="*/ 1817265 w 3775308"/>
              <a:gd name="connsiteY5" fmla="*/ 197708 h 1346886"/>
              <a:gd name="connsiteX6" fmla="*/ 2175611 w 3775308"/>
              <a:gd name="connsiteY6" fmla="*/ 0 h 1346886"/>
              <a:gd name="connsiteX7" fmla="*/ 2533956 w 3775308"/>
              <a:gd name="connsiteY7" fmla="*/ 98854 h 1346886"/>
              <a:gd name="connsiteX8" fmla="*/ 2669881 w 3775308"/>
              <a:gd name="connsiteY8" fmla="*/ 210065 h 1346886"/>
              <a:gd name="connsiteX9" fmla="*/ 2583384 w 3775308"/>
              <a:gd name="connsiteY9" fmla="*/ 284205 h 1346886"/>
              <a:gd name="connsiteX10" fmla="*/ 198529 w 3775308"/>
              <a:gd name="connsiteY10" fmla="*/ 74140 h 1346886"/>
              <a:gd name="connsiteX11" fmla="*/ 569232 w 3775308"/>
              <a:gd name="connsiteY11" fmla="*/ 172994 h 1346886"/>
              <a:gd name="connsiteX12" fmla="*/ 3423643 w 3775308"/>
              <a:gd name="connsiteY12" fmla="*/ 531340 h 1346886"/>
              <a:gd name="connsiteX13" fmla="*/ 3757275 w 3775308"/>
              <a:gd name="connsiteY13" fmla="*/ 679621 h 1346886"/>
              <a:gd name="connsiteX14" fmla="*/ 1298281 w 3775308"/>
              <a:gd name="connsiteY14" fmla="*/ 1346886 h 1346886"/>
              <a:gd name="connsiteX15" fmla="*/ 1668984 w 3775308"/>
              <a:gd name="connsiteY15" fmla="*/ 864973 h 1346886"/>
              <a:gd name="connsiteX16" fmla="*/ 2089113 w 3775308"/>
              <a:gd name="connsiteY16" fmla="*/ 617838 h 1346886"/>
              <a:gd name="connsiteX17" fmla="*/ 2138540 w 3775308"/>
              <a:gd name="connsiteY17" fmla="*/ 790832 h 1346886"/>
              <a:gd name="connsiteX18" fmla="*/ 87319 w 3775308"/>
              <a:gd name="connsiteY18" fmla="*/ 951470 h 1346886"/>
              <a:gd name="connsiteX19" fmla="*/ 396238 w 3775308"/>
              <a:gd name="connsiteY19" fmla="*/ 1025611 h 1346886"/>
              <a:gd name="connsiteX20" fmla="*/ 507448 w 3775308"/>
              <a:gd name="connsiteY20" fmla="*/ 1050324 h 1346886"/>
              <a:gd name="connsiteX21" fmla="*/ 927578 w 3775308"/>
              <a:gd name="connsiteY21" fmla="*/ 1099751 h 1346886"/>
              <a:gd name="connsiteX22" fmla="*/ 1446562 w 3775308"/>
              <a:gd name="connsiteY22" fmla="*/ 1235675 h 1346886"/>
              <a:gd name="connsiteX23" fmla="*/ 1631913 w 3775308"/>
              <a:gd name="connsiteY23" fmla="*/ 939113 h 1346886"/>
              <a:gd name="connsiteX24" fmla="*/ 2793448 w 3775308"/>
              <a:gd name="connsiteY24" fmla="*/ 407773 h 1346886"/>
              <a:gd name="connsiteX25" fmla="*/ 2818162 w 3775308"/>
              <a:gd name="connsiteY25" fmla="*/ 358346 h 1346886"/>
              <a:gd name="connsiteX26" fmla="*/ 2929373 w 3775308"/>
              <a:gd name="connsiteY26" fmla="*/ 531340 h 1346886"/>
              <a:gd name="connsiteX27" fmla="*/ 3003513 w 3775308"/>
              <a:gd name="connsiteY27" fmla="*/ 691978 h 1346886"/>
              <a:gd name="connsiteX28" fmla="*/ 2978800 w 3775308"/>
              <a:gd name="connsiteY28" fmla="*/ 1013254 h 134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75308" h="1346886">
                <a:moveTo>
                  <a:pt x="952292" y="395416"/>
                </a:moveTo>
                <a:cubicBezTo>
                  <a:pt x="977005" y="428367"/>
                  <a:pt x="1007320" y="457783"/>
                  <a:pt x="1026432" y="494270"/>
                </a:cubicBezTo>
                <a:cubicBezTo>
                  <a:pt x="1122031" y="676778"/>
                  <a:pt x="1027174" y="634560"/>
                  <a:pt x="1125286" y="667265"/>
                </a:cubicBezTo>
                <a:cubicBezTo>
                  <a:pt x="1133524" y="502508"/>
                  <a:pt x="1012743" y="264499"/>
                  <a:pt x="1150000" y="172994"/>
                </a:cubicBezTo>
                <a:cubicBezTo>
                  <a:pt x="1319291" y="60133"/>
                  <a:pt x="1729151" y="769872"/>
                  <a:pt x="1743124" y="790832"/>
                </a:cubicBezTo>
                <a:cubicBezTo>
                  <a:pt x="1747406" y="692337"/>
                  <a:pt x="1750878" y="277763"/>
                  <a:pt x="1817265" y="197708"/>
                </a:cubicBezTo>
                <a:cubicBezTo>
                  <a:pt x="1904349" y="92696"/>
                  <a:pt x="2056162" y="65903"/>
                  <a:pt x="2175611" y="0"/>
                </a:cubicBezTo>
                <a:cubicBezTo>
                  <a:pt x="2248944" y="15942"/>
                  <a:pt x="2440897" y="33166"/>
                  <a:pt x="2533956" y="98854"/>
                </a:cubicBezTo>
                <a:cubicBezTo>
                  <a:pt x="2581782" y="132614"/>
                  <a:pt x="2624573" y="172995"/>
                  <a:pt x="2669881" y="210065"/>
                </a:cubicBezTo>
                <a:cubicBezTo>
                  <a:pt x="2701929" y="274161"/>
                  <a:pt x="2732465" y="295275"/>
                  <a:pt x="2583384" y="284205"/>
                </a:cubicBezTo>
                <a:cubicBezTo>
                  <a:pt x="1787546" y="225108"/>
                  <a:pt x="993481" y="144162"/>
                  <a:pt x="198529" y="74140"/>
                </a:cubicBezTo>
                <a:cubicBezTo>
                  <a:pt x="322097" y="107091"/>
                  <a:pt x="442342" y="157064"/>
                  <a:pt x="569232" y="172994"/>
                </a:cubicBezTo>
                <a:lnTo>
                  <a:pt x="3423643" y="531340"/>
                </a:lnTo>
                <a:cubicBezTo>
                  <a:pt x="3534854" y="580767"/>
                  <a:pt x="3854079" y="605866"/>
                  <a:pt x="3757275" y="679621"/>
                </a:cubicBezTo>
                <a:cubicBezTo>
                  <a:pt x="3153318" y="1139779"/>
                  <a:pt x="1978417" y="1234570"/>
                  <a:pt x="1298281" y="1346886"/>
                </a:cubicBezTo>
                <a:cubicBezTo>
                  <a:pt x="1421849" y="1186248"/>
                  <a:pt x="1571641" y="1042730"/>
                  <a:pt x="1668984" y="864973"/>
                </a:cubicBezTo>
                <a:cubicBezTo>
                  <a:pt x="1982903" y="291730"/>
                  <a:pt x="1704209" y="83248"/>
                  <a:pt x="2089113" y="617838"/>
                </a:cubicBezTo>
                <a:cubicBezTo>
                  <a:pt x="2105589" y="675503"/>
                  <a:pt x="2194694" y="769774"/>
                  <a:pt x="2138540" y="790832"/>
                </a:cubicBezTo>
                <a:cubicBezTo>
                  <a:pt x="1719327" y="948037"/>
                  <a:pt x="410666" y="941572"/>
                  <a:pt x="87319" y="951470"/>
                </a:cubicBezTo>
                <a:cubicBezTo>
                  <a:pt x="-99521" y="988839"/>
                  <a:pt x="18041" y="957730"/>
                  <a:pt x="396238" y="1025611"/>
                </a:cubicBezTo>
                <a:cubicBezTo>
                  <a:pt x="433615" y="1032320"/>
                  <a:pt x="469838" y="1045076"/>
                  <a:pt x="507448" y="1050324"/>
                </a:cubicBezTo>
                <a:cubicBezTo>
                  <a:pt x="647104" y="1069811"/>
                  <a:pt x="787535" y="1083275"/>
                  <a:pt x="927578" y="1099751"/>
                </a:cubicBezTo>
                <a:cubicBezTo>
                  <a:pt x="1100573" y="1145059"/>
                  <a:pt x="1351783" y="1387322"/>
                  <a:pt x="1446562" y="1235675"/>
                </a:cubicBezTo>
                <a:cubicBezTo>
                  <a:pt x="1508346" y="1136821"/>
                  <a:pt x="1539102" y="1009650"/>
                  <a:pt x="1631913" y="939113"/>
                </a:cubicBezTo>
                <a:cubicBezTo>
                  <a:pt x="2109376" y="576241"/>
                  <a:pt x="2305533" y="551277"/>
                  <a:pt x="2793448" y="407773"/>
                </a:cubicBezTo>
                <a:cubicBezTo>
                  <a:pt x="2801686" y="391297"/>
                  <a:pt x="2803071" y="347783"/>
                  <a:pt x="2818162" y="358346"/>
                </a:cubicBezTo>
                <a:cubicBezTo>
                  <a:pt x="2937595" y="441949"/>
                  <a:pt x="2896296" y="455735"/>
                  <a:pt x="2929373" y="531340"/>
                </a:cubicBezTo>
                <a:cubicBezTo>
                  <a:pt x="2953011" y="585369"/>
                  <a:pt x="2978800" y="638432"/>
                  <a:pt x="3003513" y="691978"/>
                </a:cubicBezTo>
                <a:lnTo>
                  <a:pt x="2978800" y="1013254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7F6E7B5-20A0-DC10-6AD1-342F177EA846}"/>
              </a:ext>
            </a:extLst>
          </p:cNvPr>
          <p:cNvSpPr/>
          <p:nvPr/>
        </p:nvSpPr>
        <p:spPr>
          <a:xfrm>
            <a:off x="8917244" y="719631"/>
            <a:ext cx="3035200" cy="1263628"/>
          </a:xfrm>
          <a:custGeom>
            <a:avLst/>
            <a:gdLst>
              <a:gd name="connsiteX0" fmla="*/ 0 w 3035200"/>
              <a:gd name="connsiteY0" fmla="*/ 642551 h 1263628"/>
              <a:gd name="connsiteX1" fmla="*/ 37070 w 3035200"/>
              <a:gd name="connsiteY1" fmla="*/ 531340 h 1263628"/>
              <a:gd name="connsiteX2" fmla="*/ 321275 w 3035200"/>
              <a:gd name="connsiteY2" fmla="*/ 0 h 1263628"/>
              <a:gd name="connsiteX3" fmla="*/ 333632 w 3035200"/>
              <a:gd name="connsiteY3" fmla="*/ 74140 h 1263628"/>
              <a:gd name="connsiteX4" fmla="*/ 457200 w 3035200"/>
              <a:gd name="connsiteY4" fmla="*/ 531340 h 1263628"/>
              <a:gd name="connsiteX5" fmla="*/ 506627 w 3035200"/>
              <a:gd name="connsiteY5" fmla="*/ 753762 h 1263628"/>
              <a:gd name="connsiteX6" fmla="*/ 481913 w 3035200"/>
              <a:gd name="connsiteY6" fmla="*/ 395416 h 1263628"/>
              <a:gd name="connsiteX7" fmla="*/ 1235675 w 3035200"/>
              <a:gd name="connsiteY7" fmla="*/ 123567 h 1263628"/>
              <a:gd name="connsiteX8" fmla="*/ 1037967 w 3035200"/>
              <a:gd name="connsiteY8" fmla="*/ 333632 h 1263628"/>
              <a:gd name="connsiteX9" fmla="*/ 395416 w 3035200"/>
              <a:gd name="connsiteY9" fmla="*/ 543697 h 1263628"/>
              <a:gd name="connsiteX10" fmla="*/ 902043 w 3035200"/>
              <a:gd name="connsiteY10" fmla="*/ 691978 h 1263628"/>
              <a:gd name="connsiteX11" fmla="*/ 1346886 w 3035200"/>
              <a:gd name="connsiteY11" fmla="*/ 840259 h 1263628"/>
              <a:gd name="connsiteX12" fmla="*/ 1680519 w 3035200"/>
              <a:gd name="connsiteY12" fmla="*/ 1099751 h 1263628"/>
              <a:gd name="connsiteX13" fmla="*/ 1804086 w 3035200"/>
              <a:gd name="connsiteY13" fmla="*/ 1136821 h 1263628"/>
              <a:gd name="connsiteX14" fmla="*/ 2088292 w 3035200"/>
              <a:gd name="connsiteY14" fmla="*/ 1013254 h 1263628"/>
              <a:gd name="connsiteX15" fmla="*/ 2323070 w 3035200"/>
              <a:gd name="connsiteY15" fmla="*/ 815546 h 1263628"/>
              <a:gd name="connsiteX16" fmla="*/ 2397211 w 3035200"/>
              <a:gd name="connsiteY16" fmla="*/ 444843 h 1263628"/>
              <a:gd name="connsiteX17" fmla="*/ 2248930 w 3035200"/>
              <a:gd name="connsiteY17" fmla="*/ 753762 h 1263628"/>
              <a:gd name="connsiteX18" fmla="*/ 2038865 w 3035200"/>
              <a:gd name="connsiteY18" fmla="*/ 1025611 h 1263628"/>
              <a:gd name="connsiteX19" fmla="*/ 2014151 w 3035200"/>
              <a:gd name="connsiteY19" fmla="*/ 1087394 h 1263628"/>
              <a:gd name="connsiteX20" fmla="*/ 1087394 w 3035200"/>
              <a:gd name="connsiteY20" fmla="*/ 1062681 h 1263628"/>
              <a:gd name="connsiteX21" fmla="*/ 568411 w 3035200"/>
              <a:gd name="connsiteY21" fmla="*/ 939113 h 1263628"/>
              <a:gd name="connsiteX22" fmla="*/ 1371600 w 3035200"/>
              <a:gd name="connsiteY22" fmla="*/ 914400 h 1263628"/>
              <a:gd name="connsiteX23" fmla="*/ 1556951 w 3035200"/>
              <a:gd name="connsiteY23" fmla="*/ 889686 h 1263628"/>
              <a:gd name="connsiteX24" fmla="*/ 1421027 w 3035200"/>
              <a:gd name="connsiteY24" fmla="*/ 852616 h 1263628"/>
              <a:gd name="connsiteX25" fmla="*/ 1433384 w 3035200"/>
              <a:gd name="connsiteY25" fmla="*/ 716692 h 1263628"/>
              <a:gd name="connsiteX26" fmla="*/ 2174789 w 3035200"/>
              <a:gd name="connsiteY26" fmla="*/ 234778 h 1263628"/>
              <a:gd name="connsiteX27" fmla="*/ 2063578 w 3035200"/>
              <a:gd name="connsiteY27" fmla="*/ 259492 h 12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35200" h="1263628">
                <a:moveTo>
                  <a:pt x="0" y="642551"/>
                </a:moveTo>
                <a:cubicBezTo>
                  <a:pt x="12357" y="605481"/>
                  <a:pt x="19595" y="566290"/>
                  <a:pt x="37070" y="531340"/>
                </a:cubicBezTo>
                <a:cubicBezTo>
                  <a:pt x="126896" y="351687"/>
                  <a:pt x="321275" y="0"/>
                  <a:pt x="321275" y="0"/>
                </a:cubicBezTo>
                <a:cubicBezTo>
                  <a:pt x="325394" y="24713"/>
                  <a:pt x="327423" y="49867"/>
                  <a:pt x="333632" y="74140"/>
                </a:cubicBezTo>
                <a:cubicBezTo>
                  <a:pt x="372757" y="227083"/>
                  <a:pt x="422954" y="377231"/>
                  <a:pt x="457200" y="531340"/>
                </a:cubicBezTo>
                <a:lnTo>
                  <a:pt x="506627" y="753762"/>
                </a:lnTo>
                <a:cubicBezTo>
                  <a:pt x="498389" y="634313"/>
                  <a:pt x="421362" y="498709"/>
                  <a:pt x="481913" y="395416"/>
                </a:cubicBezTo>
                <a:cubicBezTo>
                  <a:pt x="770602" y="-97053"/>
                  <a:pt x="877864" y="23380"/>
                  <a:pt x="1235675" y="123567"/>
                </a:cubicBezTo>
                <a:cubicBezTo>
                  <a:pt x="1321492" y="237988"/>
                  <a:pt x="1327265" y="211393"/>
                  <a:pt x="1037967" y="333632"/>
                </a:cubicBezTo>
                <a:cubicBezTo>
                  <a:pt x="830397" y="421338"/>
                  <a:pt x="609600" y="473675"/>
                  <a:pt x="395416" y="543697"/>
                </a:cubicBezTo>
                <a:cubicBezTo>
                  <a:pt x="595277" y="598204"/>
                  <a:pt x="652625" y="612618"/>
                  <a:pt x="902043" y="691978"/>
                </a:cubicBezTo>
                <a:cubicBezTo>
                  <a:pt x="1050987" y="739369"/>
                  <a:pt x="1198605" y="790832"/>
                  <a:pt x="1346886" y="840259"/>
                </a:cubicBezTo>
                <a:cubicBezTo>
                  <a:pt x="1458097" y="926756"/>
                  <a:pt x="1562319" y="1023081"/>
                  <a:pt x="1680519" y="1099751"/>
                </a:cubicBezTo>
                <a:cubicBezTo>
                  <a:pt x="1716596" y="1123153"/>
                  <a:pt x="1762019" y="1145744"/>
                  <a:pt x="1804086" y="1136821"/>
                </a:cubicBezTo>
                <a:cubicBezTo>
                  <a:pt x="1905140" y="1115385"/>
                  <a:pt x="2000458" y="1067627"/>
                  <a:pt x="2088292" y="1013254"/>
                </a:cubicBezTo>
                <a:cubicBezTo>
                  <a:pt x="2175284" y="959402"/>
                  <a:pt x="2244811" y="881449"/>
                  <a:pt x="2323070" y="815546"/>
                </a:cubicBezTo>
                <a:cubicBezTo>
                  <a:pt x="2337933" y="748666"/>
                  <a:pt x="2407812" y="439542"/>
                  <a:pt x="2397211" y="444843"/>
                </a:cubicBezTo>
                <a:cubicBezTo>
                  <a:pt x="2295049" y="495924"/>
                  <a:pt x="2308908" y="656556"/>
                  <a:pt x="2248930" y="753762"/>
                </a:cubicBezTo>
                <a:cubicBezTo>
                  <a:pt x="2188796" y="851221"/>
                  <a:pt x="2104769" y="931958"/>
                  <a:pt x="2038865" y="1025611"/>
                </a:cubicBezTo>
                <a:cubicBezTo>
                  <a:pt x="2026100" y="1043751"/>
                  <a:pt x="2022389" y="1066800"/>
                  <a:pt x="2014151" y="1087394"/>
                </a:cubicBezTo>
                <a:cubicBezTo>
                  <a:pt x="2283458" y="1410563"/>
                  <a:pt x="2154045" y="1220056"/>
                  <a:pt x="1087394" y="1062681"/>
                </a:cubicBezTo>
                <a:cubicBezTo>
                  <a:pt x="911468" y="1036725"/>
                  <a:pt x="741405" y="980302"/>
                  <a:pt x="568411" y="939113"/>
                </a:cubicBezTo>
                <a:lnTo>
                  <a:pt x="1371600" y="914400"/>
                </a:lnTo>
                <a:cubicBezTo>
                  <a:pt x="1433853" y="911287"/>
                  <a:pt x="1518014" y="938358"/>
                  <a:pt x="1556951" y="889686"/>
                </a:cubicBezTo>
                <a:cubicBezTo>
                  <a:pt x="1586288" y="853014"/>
                  <a:pt x="1466335" y="864973"/>
                  <a:pt x="1421027" y="852616"/>
                </a:cubicBezTo>
                <a:cubicBezTo>
                  <a:pt x="1425146" y="807308"/>
                  <a:pt x="1391143" y="733588"/>
                  <a:pt x="1433384" y="716692"/>
                </a:cubicBezTo>
                <a:cubicBezTo>
                  <a:pt x="2885326" y="135916"/>
                  <a:pt x="3795345" y="187806"/>
                  <a:pt x="2174789" y="234778"/>
                </a:cubicBezTo>
                <a:lnTo>
                  <a:pt x="2063578" y="259492"/>
                </a:lnTo>
              </a:path>
            </a:pathLst>
          </a:cu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A1DF3-17DB-4F94-F547-5DEEAD082205}"/>
              </a:ext>
            </a:extLst>
          </p:cNvPr>
          <p:cNvSpPr txBox="1"/>
          <p:nvPr/>
        </p:nvSpPr>
        <p:spPr>
          <a:xfrm rot="19750590">
            <a:off x="6218321" y="82997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BAM!</a:t>
            </a:r>
          </a:p>
        </p:txBody>
      </p:sp>
    </p:spTree>
    <p:extLst>
      <p:ext uri="{BB962C8B-B14F-4D97-AF65-F5344CB8AC3E}">
        <p14:creationId xmlns:p14="http://schemas.microsoft.com/office/powerpoint/2010/main" val="301334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D1E3-BE58-C0DD-C04C-0384F0DB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2" y="228600"/>
            <a:ext cx="5449330" cy="1600200"/>
          </a:xfrm>
        </p:spPr>
        <p:txBody>
          <a:bodyPr/>
          <a:lstStyle/>
          <a:p>
            <a:r>
              <a:rPr lang="en-US"/>
              <a:t>Raiding the Commons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07EC1D-63E9-B3A9-98A6-7C080C12851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03827" y="2356698"/>
            <a:ext cx="5538494" cy="3694175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DF4C-309B-3CD7-17B2-43A927851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9557" y="6128952"/>
            <a:ext cx="5472764" cy="592524"/>
          </a:xfrm>
        </p:spPr>
        <p:txBody>
          <a:bodyPr/>
          <a:lstStyle/>
          <a:p>
            <a:pPr marL="0" marR="0">
              <a:spcAft>
                <a:spcPts val="800"/>
              </a:spcAft>
            </a:pPr>
            <a:endParaRPr lang="en-US" sz="11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</a:pPr>
            <a:r>
              <a:rPr lang="en-US" sz="11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Top: Mother Earth Is Angry, </a:t>
            </a:r>
            <a:r>
              <a:rPr lang="en-US" sz="1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https://www.dreamstime.com/photos-images/angry-earth-mother.html</a:t>
            </a:r>
            <a:r>
              <a:rPr lang="en-US" sz="11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; Bottom:</a:t>
            </a:r>
            <a:r>
              <a:rPr lang="en-US" sz="11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Oil and gas development on BLM lands around Bakersfield, CA, Bob Wick, BLM </a:t>
            </a:r>
            <a:r>
              <a:rPr lang="en-US" sz="1100" u="sng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\</a:t>
            </a:r>
            <a:endParaRPr lang="en-US" sz="11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22A91-6792-CF8C-46AB-5C9A3D7A05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134702" y="6265477"/>
            <a:ext cx="5639553" cy="592523"/>
          </a:xfrm>
        </p:spPr>
        <p:txBody>
          <a:bodyPr/>
          <a:lstStyle/>
          <a:p>
            <a:pPr algn="l"/>
            <a:r>
              <a:rPr lang="en-US" sz="1100"/>
              <a:t> </a:t>
            </a:r>
            <a:r>
              <a:rPr lang="en-US" sz="11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Yakutia, northern Russia. Kimberlite pipe Mir. indigenous diamond deposits; Russian Strip Mine https://www.shutterstock.com/image-photo/kimberlite-pipe-mir-indigenous-diamond-deposits-2176675237?irclickid=U6D3s8WG6xyKUpGw9R2Go2hAUkCQQgXxUS1BxQ0&amp;irgwc=1&amp;pl=77643-560528</a:t>
            </a:r>
          </a:p>
          <a:p>
            <a:pPr algn="l"/>
            <a:endParaRPr lang="en-US" dirty="0"/>
          </a:p>
        </p:txBody>
      </p:sp>
      <p:pic>
        <p:nvPicPr>
          <p:cNvPr id="9" name="Picture 8" descr="Angry Earth Mother Stock Photos - Free &amp; Royalty-Free Stock ...">
            <a:extLst>
              <a:ext uri="{FF2B5EF4-FFF2-40B4-BE49-F238E27FC236}">
                <a16:creationId xmlns:a16="http://schemas.microsoft.com/office/drawing/2014/main" id="{C166527D-BC47-D516-11D2-9B4B57561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2" y="0"/>
            <a:ext cx="2792713" cy="209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1D516FA-4258-E363-0F07-F9897D8CE3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2034" r="2039"/>
          <a:stretch/>
        </p:blipFill>
        <p:spPr>
          <a:xfrm>
            <a:off x="6134702" y="2356698"/>
            <a:ext cx="5815384" cy="372960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5680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2497-90D6-4F98-BECC-4C1485D7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11" y="220250"/>
            <a:ext cx="4790723" cy="1600200"/>
          </a:xfrm>
        </p:spPr>
        <p:txBody>
          <a:bodyPr/>
          <a:lstStyle/>
          <a:p>
            <a:r>
              <a:rPr lang="en-US"/>
              <a:t>It’s Not Nice to Raid Mother Earth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E37B38-A85C-7B88-51FC-2A0DAAF7FED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704336" y="2643194"/>
            <a:ext cx="5019074" cy="3347722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3387D-2392-501F-F3CD-54847397B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4336" y="6147445"/>
            <a:ext cx="5019074" cy="541035"/>
          </a:xfrm>
        </p:spPr>
        <p:txBody>
          <a:bodyPr/>
          <a:lstStyle/>
          <a:p>
            <a:pPr marL="0" marR="0">
              <a:spcAft>
                <a:spcPts val="800"/>
              </a:spcAft>
            </a:pPr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Skeeze/Pixabay, https://www.wilderness.org/articles/blog/7-ways-oil-and-gas-drilling-bad-environment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BE3A7-928D-5288-CE2F-3876F4300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060434" y="6133027"/>
            <a:ext cx="5943840" cy="555453"/>
          </a:xfrm>
        </p:spPr>
        <p:txBody>
          <a:bodyPr/>
          <a:lstStyle/>
          <a:p>
            <a:pPr marL="0" marR="0" algn="l"/>
            <a:r>
              <a:rPr lang="en-US" sz="12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Catastrophic flooding from Helene in Black Mountain, NC, drone footage, by Billy Bowling / LSM, </a:t>
            </a:r>
            <a:r>
              <a:rPr lang="en-US" sz="1200" i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Daytona Beach News-Journal</a:t>
            </a:r>
            <a:r>
              <a:rPr lang="en-US" sz="12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9.30.24</a:t>
            </a:r>
            <a:endParaRPr lang="en-US" sz="12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 descr="Catastrophic flooding from Helene in Black Mountain, NC seen in drone footage">
            <a:extLst>
              <a:ext uri="{FF2B5EF4-FFF2-40B4-BE49-F238E27FC236}">
                <a16:creationId xmlns:a16="http://schemas.microsoft.com/office/drawing/2014/main" id="{03BDE875-B28B-EA15-6E60-A5BD2848C2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34" y="2643195"/>
            <a:ext cx="5943840" cy="3350164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40DC5-CCA6-422A-7C57-508C035FD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410" y="0"/>
            <a:ext cx="2726724" cy="20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9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8C73A-6447-C173-35F4-27C89D0D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 descr="A bouquet of flowers">
            <a:extLst>
              <a:ext uri="{FF2B5EF4-FFF2-40B4-BE49-F238E27FC236}">
                <a16:creationId xmlns:a16="http://schemas.microsoft.com/office/drawing/2014/main" id="{32F7C15F-249E-C000-6F5C-495B2CB772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730E7C1-28B4-83B4-9DD0-DB2CDCAB8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Restructuring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31D3F-300A-375D-159E-EE6A2F8C319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8010D-087B-7B6F-0366-063B1B39E6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7775" y="6356350"/>
            <a:ext cx="784225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82259A8C-9F06-9CDE-7871-40EFE4AF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748A27-EF44-6C40-9AEE-010482323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1" y="4925255"/>
            <a:ext cx="972078" cy="28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F0E6AC-F9EA-0BD2-98A5-8EC8EDA5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8561" y="1624116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A9DFC-DFAD-9676-88D0-5F7FB74D2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F4C495-D308-5B42-163F-8D4BF497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009" y="570846"/>
            <a:ext cx="5303521" cy="192415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Restructuring</a:t>
            </a:r>
            <a:endParaRPr lang="en-US" sz="4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E9D74-083F-E3F9-6EAA-2CB3EFED467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3294127"/>
            <a:ext cx="5303520" cy="263711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3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Well, This Isn’t Working</a:t>
            </a:r>
          </a:p>
          <a:p>
            <a:pPr algn="l"/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Extraction Mentality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The Problem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Not the Cure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041DFE9-3A73-AA94-7F7E-2AC031A22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4">
              <a:lumMod val="40000"/>
              <a:lumOff val="60000"/>
            </a:schemeClr>
          </a:solidFill>
        </p:spPr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E0664FBB-629B-8C36-3BD1-C132003DA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34464" y="6389056"/>
            <a:ext cx="4565013" cy="291281"/>
          </a:xfrm>
        </p:spPr>
        <p:txBody>
          <a:bodyPr/>
          <a:lstStyle/>
          <a:p>
            <a:pPr marL="0" marR="0">
              <a:lnSpc>
                <a:spcPct val="200000"/>
              </a:lnSpc>
              <a:spcAft>
                <a:spcPts val="800"/>
              </a:spcAft>
            </a:pPr>
            <a:r>
              <a:rPr lang="en-US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https://www.freepik.com/free-photos-vectors/tooth-extraction-cartoon</a:t>
            </a:r>
            <a:endParaRPr lang="en-US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F445E-85AC-17C7-5E57-CF41EFB6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84" y="1932039"/>
            <a:ext cx="3926095" cy="2993921"/>
          </a:xfrm>
          <a:custGeom>
            <a:avLst/>
            <a:gdLst>
              <a:gd name="connsiteX0" fmla="*/ 0 w 3926095"/>
              <a:gd name="connsiteY0" fmla="*/ 0 h 2993921"/>
              <a:gd name="connsiteX1" fmla="*/ 639393 w 3926095"/>
              <a:gd name="connsiteY1" fmla="*/ 0 h 2993921"/>
              <a:gd name="connsiteX2" fmla="*/ 1200263 w 3926095"/>
              <a:gd name="connsiteY2" fmla="*/ 0 h 2993921"/>
              <a:gd name="connsiteX3" fmla="*/ 1761134 w 3926095"/>
              <a:gd name="connsiteY3" fmla="*/ 0 h 2993921"/>
              <a:gd name="connsiteX4" fmla="*/ 2243483 w 3926095"/>
              <a:gd name="connsiteY4" fmla="*/ 0 h 2993921"/>
              <a:gd name="connsiteX5" fmla="*/ 2804354 w 3926095"/>
              <a:gd name="connsiteY5" fmla="*/ 0 h 2993921"/>
              <a:gd name="connsiteX6" fmla="*/ 3443746 w 3926095"/>
              <a:gd name="connsiteY6" fmla="*/ 0 h 2993921"/>
              <a:gd name="connsiteX7" fmla="*/ 3926095 w 3926095"/>
              <a:gd name="connsiteY7" fmla="*/ 0 h 2993921"/>
              <a:gd name="connsiteX8" fmla="*/ 3926095 w 3926095"/>
              <a:gd name="connsiteY8" fmla="*/ 538906 h 2993921"/>
              <a:gd name="connsiteX9" fmla="*/ 3926095 w 3926095"/>
              <a:gd name="connsiteY9" fmla="*/ 1077812 h 2993921"/>
              <a:gd name="connsiteX10" fmla="*/ 3926095 w 3926095"/>
              <a:gd name="connsiteY10" fmla="*/ 1586778 h 2993921"/>
              <a:gd name="connsiteX11" fmla="*/ 3926095 w 3926095"/>
              <a:gd name="connsiteY11" fmla="*/ 2125684 h 2993921"/>
              <a:gd name="connsiteX12" fmla="*/ 3926095 w 3926095"/>
              <a:gd name="connsiteY12" fmla="*/ 2993921 h 2993921"/>
              <a:gd name="connsiteX13" fmla="*/ 3443746 w 3926095"/>
              <a:gd name="connsiteY13" fmla="*/ 2993921 h 2993921"/>
              <a:gd name="connsiteX14" fmla="*/ 2804354 w 3926095"/>
              <a:gd name="connsiteY14" fmla="*/ 2993921 h 2993921"/>
              <a:gd name="connsiteX15" fmla="*/ 2282744 w 3926095"/>
              <a:gd name="connsiteY15" fmla="*/ 2993921 h 2993921"/>
              <a:gd name="connsiteX16" fmla="*/ 1721873 w 3926095"/>
              <a:gd name="connsiteY16" fmla="*/ 2993921 h 2993921"/>
              <a:gd name="connsiteX17" fmla="*/ 1278785 w 3926095"/>
              <a:gd name="connsiteY17" fmla="*/ 2993921 h 2993921"/>
              <a:gd name="connsiteX18" fmla="*/ 717915 w 3926095"/>
              <a:gd name="connsiteY18" fmla="*/ 2993921 h 2993921"/>
              <a:gd name="connsiteX19" fmla="*/ 0 w 3926095"/>
              <a:gd name="connsiteY19" fmla="*/ 2993921 h 2993921"/>
              <a:gd name="connsiteX20" fmla="*/ 0 w 3926095"/>
              <a:gd name="connsiteY20" fmla="*/ 2395137 h 2993921"/>
              <a:gd name="connsiteX21" fmla="*/ 0 w 3926095"/>
              <a:gd name="connsiteY21" fmla="*/ 1796353 h 2993921"/>
              <a:gd name="connsiteX22" fmla="*/ 0 w 3926095"/>
              <a:gd name="connsiteY22" fmla="*/ 1227508 h 2993921"/>
              <a:gd name="connsiteX23" fmla="*/ 0 w 3926095"/>
              <a:gd name="connsiteY23" fmla="*/ 718541 h 2993921"/>
              <a:gd name="connsiteX24" fmla="*/ 0 w 3926095"/>
              <a:gd name="connsiteY24" fmla="*/ 0 h 299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6095" h="2993921" fill="none" extrusionOk="0">
                <a:moveTo>
                  <a:pt x="0" y="0"/>
                </a:moveTo>
                <a:cubicBezTo>
                  <a:pt x="257880" y="-58307"/>
                  <a:pt x="375442" y="25707"/>
                  <a:pt x="639393" y="0"/>
                </a:cubicBezTo>
                <a:cubicBezTo>
                  <a:pt x="903344" y="-25707"/>
                  <a:pt x="1002342" y="48147"/>
                  <a:pt x="1200263" y="0"/>
                </a:cubicBezTo>
                <a:cubicBezTo>
                  <a:pt x="1398184" y="-48147"/>
                  <a:pt x="1553353" y="64654"/>
                  <a:pt x="1761134" y="0"/>
                </a:cubicBezTo>
                <a:cubicBezTo>
                  <a:pt x="1968915" y="-64654"/>
                  <a:pt x="2116750" y="14457"/>
                  <a:pt x="2243483" y="0"/>
                </a:cubicBezTo>
                <a:cubicBezTo>
                  <a:pt x="2370216" y="-14457"/>
                  <a:pt x="2651826" y="56252"/>
                  <a:pt x="2804354" y="0"/>
                </a:cubicBezTo>
                <a:cubicBezTo>
                  <a:pt x="2956882" y="-56252"/>
                  <a:pt x="3164283" y="51190"/>
                  <a:pt x="3443746" y="0"/>
                </a:cubicBezTo>
                <a:cubicBezTo>
                  <a:pt x="3723209" y="-51190"/>
                  <a:pt x="3734819" y="8351"/>
                  <a:pt x="3926095" y="0"/>
                </a:cubicBezTo>
                <a:cubicBezTo>
                  <a:pt x="3961720" y="121280"/>
                  <a:pt x="3904799" y="323970"/>
                  <a:pt x="3926095" y="538906"/>
                </a:cubicBezTo>
                <a:cubicBezTo>
                  <a:pt x="3947391" y="753842"/>
                  <a:pt x="3893952" y="951922"/>
                  <a:pt x="3926095" y="1077812"/>
                </a:cubicBezTo>
                <a:cubicBezTo>
                  <a:pt x="3958238" y="1203702"/>
                  <a:pt x="3902500" y="1360387"/>
                  <a:pt x="3926095" y="1586778"/>
                </a:cubicBezTo>
                <a:cubicBezTo>
                  <a:pt x="3949690" y="1813169"/>
                  <a:pt x="3910114" y="1889547"/>
                  <a:pt x="3926095" y="2125684"/>
                </a:cubicBezTo>
                <a:cubicBezTo>
                  <a:pt x="3942076" y="2361821"/>
                  <a:pt x="3919657" y="2809459"/>
                  <a:pt x="3926095" y="2993921"/>
                </a:cubicBezTo>
                <a:cubicBezTo>
                  <a:pt x="3707482" y="3020032"/>
                  <a:pt x="3638957" y="2944818"/>
                  <a:pt x="3443746" y="2993921"/>
                </a:cubicBezTo>
                <a:cubicBezTo>
                  <a:pt x="3248535" y="3043024"/>
                  <a:pt x="2939397" y="2934158"/>
                  <a:pt x="2804354" y="2993921"/>
                </a:cubicBezTo>
                <a:cubicBezTo>
                  <a:pt x="2669311" y="3053684"/>
                  <a:pt x="2492788" y="2981665"/>
                  <a:pt x="2282744" y="2993921"/>
                </a:cubicBezTo>
                <a:cubicBezTo>
                  <a:pt x="2072700" y="3006177"/>
                  <a:pt x="1952678" y="2930312"/>
                  <a:pt x="1721873" y="2993921"/>
                </a:cubicBezTo>
                <a:cubicBezTo>
                  <a:pt x="1491068" y="3057530"/>
                  <a:pt x="1462532" y="2965659"/>
                  <a:pt x="1278785" y="2993921"/>
                </a:cubicBezTo>
                <a:cubicBezTo>
                  <a:pt x="1095038" y="3022183"/>
                  <a:pt x="900681" y="2986810"/>
                  <a:pt x="717915" y="2993921"/>
                </a:cubicBezTo>
                <a:cubicBezTo>
                  <a:pt x="535149" y="3001032"/>
                  <a:pt x="214866" y="2949778"/>
                  <a:pt x="0" y="2993921"/>
                </a:cubicBezTo>
                <a:cubicBezTo>
                  <a:pt x="-28057" y="2712596"/>
                  <a:pt x="58099" y="2568986"/>
                  <a:pt x="0" y="2395137"/>
                </a:cubicBezTo>
                <a:cubicBezTo>
                  <a:pt x="-58099" y="2221288"/>
                  <a:pt x="60355" y="1922077"/>
                  <a:pt x="0" y="1796353"/>
                </a:cubicBezTo>
                <a:cubicBezTo>
                  <a:pt x="-60355" y="1670629"/>
                  <a:pt x="46617" y="1430424"/>
                  <a:pt x="0" y="1227508"/>
                </a:cubicBezTo>
                <a:cubicBezTo>
                  <a:pt x="-46617" y="1024593"/>
                  <a:pt x="28223" y="972389"/>
                  <a:pt x="0" y="718541"/>
                </a:cubicBezTo>
                <a:cubicBezTo>
                  <a:pt x="-28223" y="464693"/>
                  <a:pt x="46815" y="287333"/>
                  <a:pt x="0" y="0"/>
                </a:cubicBezTo>
                <a:close/>
              </a:path>
              <a:path w="3926095" h="2993921" stroke="0" extrusionOk="0">
                <a:moveTo>
                  <a:pt x="0" y="0"/>
                </a:moveTo>
                <a:cubicBezTo>
                  <a:pt x="137412" y="-9941"/>
                  <a:pt x="389753" y="6241"/>
                  <a:pt x="639393" y="0"/>
                </a:cubicBezTo>
                <a:cubicBezTo>
                  <a:pt x="889033" y="-6241"/>
                  <a:pt x="961470" y="1416"/>
                  <a:pt x="1121741" y="0"/>
                </a:cubicBezTo>
                <a:cubicBezTo>
                  <a:pt x="1282012" y="-1416"/>
                  <a:pt x="1348734" y="18012"/>
                  <a:pt x="1564829" y="0"/>
                </a:cubicBezTo>
                <a:cubicBezTo>
                  <a:pt x="1780924" y="-18012"/>
                  <a:pt x="1970631" y="71233"/>
                  <a:pt x="2164961" y="0"/>
                </a:cubicBezTo>
                <a:cubicBezTo>
                  <a:pt x="2359291" y="-71233"/>
                  <a:pt x="2499806" y="11705"/>
                  <a:pt x="2608049" y="0"/>
                </a:cubicBezTo>
                <a:cubicBezTo>
                  <a:pt x="2716292" y="-11705"/>
                  <a:pt x="2852169" y="12901"/>
                  <a:pt x="3051137" y="0"/>
                </a:cubicBezTo>
                <a:cubicBezTo>
                  <a:pt x="3250105" y="-12901"/>
                  <a:pt x="3564070" y="63816"/>
                  <a:pt x="3926095" y="0"/>
                </a:cubicBezTo>
                <a:cubicBezTo>
                  <a:pt x="3992465" y="140809"/>
                  <a:pt x="3850749" y="495837"/>
                  <a:pt x="3926095" y="628723"/>
                </a:cubicBezTo>
                <a:cubicBezTo>
                  <a:pt x="4001441" y="761609"/>
                  <a:pt x="3855421" y="1085601"/>
                  <a:pt x="3926095" y="1257447"/>
                </a:cubicBezTo>
                <a:cubicBezTo>
                  <a:pt x="3996769" y="1429293"/>
                  <a:pt x="3859450" y="1670902"/>
                  <a:pt x="3926095" y="1826292"/>
                </a:cubicBezTo>
                <a:cubicBezTo>
                  <a:pt x="3992740" y="1981683"/>
                  <a:pt x="3801538" y="2707220"/>
                  <a:pt x="3926095" y="2993921"/>
                </a:cubicBezTo>
                <a:cubicBezTo>
                  <a:pt x="3812617" y="3017064"/>
                  <a:pt x="3642074" y="2990366"/>
                  <a:pt x="3483007" y="2993921"/>
                </a:cubicBezTo>
                <a:cubicBezTo>
                  <a:pt x="3323940" y="2997476"/>
                  <a:pt x="3158049" y="2935751"/>
                  <a:pt x="2843615" y="2993921"/>
                </a:cubicBezTo>
                <a:cubicBezTo>
                  <a:pt x="2529181" y="3052091"/>
                  <a:pt x="2450425" y="2945435"/>
                  <a:pt x="2243483" y="2993921"/>
                </a:cubicBezTo>
                <a:cubicBezTo>
                  <a:pt x="2036541" y="3042407"/>
                  <a:pt x="1946309" y="2945622"/>
                  <a:pt x="1682612" y="2993921"/>
                </a:cubicBezTo>
                <a:cubicBezTo>
                  <a:pt x="1418915" y="3042220"/>
                  <a:pt x="1382505" y="2948871"/>
                  <a:pt x="1161002" y="2993921"/>
                </a:cubicBezTo>
                <a:cubicBezTo>
                  <a:pt x="939499" y="3038971"/>
                  <a:pt x="837972" y="2949807"/>
                  <a:pt x="678654" y="2993921"/>
                </a:cubicBezTo>
                <a:cubicBezTo>
                  <a:pt x="519336" y="3038035"/>
                  <a:pt x="186278" y="2928983"/>
                  <a:pt x="0" y="2993921"/>
                </a:cubicBezTo>
                <a:cubicBezTo>
                  <a:pt x="-37038" y="2822701"/>
                  <a:pt x="18137" y="2634321"/>
                  <a:pt x="0" y="2455015"/>
                </a:cubicBezTo>
                <a:cubicBezTo>
                  <a:pt x="-18137" y="2275709"/>
                  <a:pt x="1958" y="2126413"/>
                  <a:pt x="0" y="1826292"/>
                </a:cubicBezTo>
                <a:cubicBezTo>
                  <a:pt x="-1958" y="1526171"/>
                  <a:pt x="26679" y="1394108"/>
                  <a:pt x="0" y="1197568"/>
                </a:cubicBezTo>
                <a:cubicBezTo>
                  <a:pt x="-26679" y="1001028"/>
                  <a:pt x="55797" y="729470"/>
                  <a:pt x="0" y="598784"/>
                </a:cubicBezTo>
                <a:cubicBezTo>
                  <a:pt x="-55797" y="468098"/>
                  <a:pt x="59549" y="267640"/>
                  <a:pt x="0" y="0"/>
                </a:cubicBezTo>
                <a:close/>
              </a:path>
            </a:pathLst>
          </a:custGeom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643049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3008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" y="902044"/>
            <a:ext cx="5474209" cy="2170340"/>
          </a:xfrm>
          <a:noFill/>
        </p:spPr>
        <p:txBody>
          <a:bodyPr>
            <a:noAutofit/>
          </a:bodyPr>
          <a:lstStyle/>
          <a:p>
            <a:r>
              <a:rPr lang="en-US" sz="6000">
                <a:solidFill>
                  <a:schemeClr val="accent2">
                    <a:lumMod val="60000"/>
                    <a:lumOff val="40000"/>
                  </a:schemeClr>
                </a:solidFill>
              </a:rPr>
              <a:t>GOAL OF ECONOMICS</a:t>
            </a:r>
            <a:endParaRPr lang="en-US" sz="6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3931920"/>
            <a:ext cx="5455921" cy="1389888"/>
          </a:xfrm>
          <a:noFill/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Group Prosperity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9" name="Picture Placeholder 5" descr="A group of orange flowers">
            <a:extLst>
              <a:ext uri="{FF2B5EF4-FFF2-40B4-BE49-F238E27FC236}">
                <a16:creationId xmlns:a16="http://schemas.microsoft.com/office/drawing/2014/main" id="{B0E612D5-D631-0C31-BE9E-2873924332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01"/>
                    </a14:imgEffect>
                    <a14:imgEffect>
                      <a14:saturation sa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4488" y="0"/>
            <a:ext cx="4434464" cy="6858000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41873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EDD9-0F63-91EE-0E2E-874FD25C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The Peanut Gallery </a:t>
            </a:r>
            <a:b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SPEAKS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4E07E-B858-0F03-E455-945519BF1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tx2"/>
          </a:solidFill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06C01-7D9F-3135-797A-C9446B6460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33535" y="3328416"/>
            <a:ext cx="6005384" cy="244144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Put It Back the Way It Was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Return to </a:t>
            </a:r>
            <a:r>
              <a:rPr lang="en-US" sz="2800" i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Terra Preta </a:t>
            </a: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Economics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Kate Raworth’s “Donut Economics”</a:t>
            </a: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C8CA1-DCB2-B6ED-9C25-499B977F97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8884" y="6400482"/>
            <a:ext cx="3937851" cy="421259"/>
          </a:xfrm>
        </p:spPr>
        <p:txBody>
          <a:bodyPr/>
          <a:lstStyle/>
          <a:p>
            <a:r>
              <a:rPr lang="en-US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https://stock.adobe.com/search?k=dental+implant+cartoon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3323C-17E3-4B42-A46C-7D6F96A8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4" t="45120" r="49151" b="11377"/>
          <a:stretch/>
        </p:blipFill>
        <p:spPr bwMode="auto">
          <a:xfrm>
            <a:off x="116986" y="1773444"/>
            <a:ext cx="4200491" cy="2353714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5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74A4-DA56-9DC5-6320-574BAB69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815546"/>
            <a:ext cx="4086132" cy="1458097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chemeClr val="accent2">
                    <a:lumMod val="60000"/>
                    <a:lumOff val="40000"/>
                  </a:schemeClr>
                </a:solidFill>
              </a:rPr>
              <a:t>Terra Preta:</a:t>
            </a:r>
            <a:br>
              <a:rPr lang="en-US" b="1" i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32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Black Earth Economics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66EC2-BE39-3F84-9670-BCF042E5BC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4592" y="2673434"/>
            <a:ext cx="4086132" cy="3687893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Return to Native American Economics</a:t>
            </a:r>
          </a:p>
          <a:p>
            <a:pPr marL="457200" lvl="1" indent="-457200" algn="l">
              <a:tabLst>
                <a:tab pos="741363" algn="l"/>
              </a:tabLst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Small Communities</a:t>
            </a:r>
          </a:p>
          <a:p>
            <a:pPr marL="457200" lvl="1" indent="-457200" algn="l">
              <a:tabLst>
                <a:tab pos="741363" algn="l"/>
              </a:tabLst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Ag Based</a:t>
            </a:r>
          </a:p>
          <a:p>
            <a:pPr marL="457200" lvl="1" indent="-457200" algn="l">
              <a:tabLst>
                <a:tab pos="741363" algn="l"/>
              </a:tabLst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Gifting Circles</a:t>
            </a:r>
            <a:endParaRPr lang="en-US" sz="280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algn="l"/>
            <a:r>
              <a:rPr lang="en-US" sz="10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  </a:t>
            </a:r>
          </a:p>
          <a:p>
            <a:pPr algn="l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Carbon-Enrich Soil—</a:t>
            </a:r>
            <a:r>
              <a:rPr lang="en-US" sz="2800" i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On Purpose</a:t>
            </a:r>
          </a:p>
          <a:p>
            <a:pPr lvl="1" indent="0" algn="l">
              <a:buNone/>
            </a:pPr>
            <a:endParaRPr lang="en-US" sz="240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algn="l"/>
            <a:endParaRPr lang="en-US" sz="280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669D-9703-5D69-CC29-598DDD245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07676" y="6361327"/>
            <a:ext cx="6272290" cy="347478"/>
          </a:xfrm>
        </p:spPr>
        <p:txBody>
          <a:bodyPr/>
          <a:lstStyle/>
          <a:p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Fig. 1, Bruno Glaser &amp; Jago Birk, </a:t>
            </a:r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Terra preta de Indio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Geochimica et Cosmochimica Acta</a:t>
            </a:r>
            <a:r>
              <a:rPr lang="en-US" sz="1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vol. 82 (2012) 39–51; </a:t>
            </a:r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717D-F7F1-59CC-FE1B-F8444098A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68" t="22204" r="20181" b="24334"/>
          <a:stretch/>
        </p:blipFill>
        <p:spPr bwMode="auto">
          <a:xfrm>
            <a:off x="5717415" y="1244357"/>
            <a:ext cx="6398713" cy="4711140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74B458-CE2D-0657-5E4E-963FCD260DC8}"/>
              </a:ext>
            </a:extLst>
          </p:cNvPr>
          <p:cNvSpPr txBox="1"/>
          <p:nvPr/>
        </p:nvSpPr>
        <p:spPr>
          <a:xfrm>
            <a:off x="6759746" y="3499996"/>
            <a:ext cx="1594494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Untended </a:t>
            </a: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Oxisol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63B6A-8D7B-6C64-06A4-4A2ADF8A5B15}"/>
              </a:ext>
            </a:extLst>
          </p:cNvPr>
          <p:cNvSpPr txBox="1"/>
          <p:nvPr/>
        </p:nvSpPr>
        <p:spPr>
          <a:xfrm>
            <a:off x="10017472" y="3499996"/>
            <a:ext cx="188208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 Preta</a:t>
            </a: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4’ Deep</a:t>
            </a: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993BE76B-8319-DD55-5DFE-AD0CD80A2EA6}"/>
              </a:ext>
            </a:extLst>
          </p:cNvPr>
          <p:cNvSpPr/>
          <p:nvPr/>
        </p:nvSpPr>
        <p:spPr>
          <a:xfrm rot="15451524">
            <a:off x="5838828" y="1163280"/>
            <a:ext cx="1285050" cy="8866521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21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A4D21-699A-2C95-31B7-5050AF84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99" y="864973"/>
            <a:ext cx="3530079" cy="2441449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Kate Raworth</a:t>
            </a:r>
            <a:b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3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13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3100" b="1" i="1">
                <a:solidFill>
                  <a:schemeClr val="accent2">
                    <a:lumMod val="60000"/>
                    <a:lumOff val="40000"/>
                  </a:schemeClr>
                </a:solidFill>
              </a:rPr>
              <a:t>Doughnut Economics: Seven Ways to Think Like a 21st-Century Economist </a:t>
            </a:r>
            <a:r>
              <a:rPr lang="en-US" sz="31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(2017)</a:t>
            </a:r>
            <a:endParaRPr lang="en-US" b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8BBC7-3A11-C62D-7990-588D09C8E2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8160" y="3588649"/>
            <a:ext cx="3851354" cy="244144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“Donut Economics”</a:t>
            </a:r>
          </a:p>
          <a:p>
            <a:pPr marL="457200" lvl="1" indent="-457200" algn="l"/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Outer Edge: Eco-Limits</a:t>
            </a:r>
          </a:p>
          <a:p>
            <a:pPr marL="457200" lvl="1" indent="-457200" algn="l"/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Inner Edge: Social System</a:t>
            </a:r>
          </a:p>
          <a:p>
            <a:pPr marL="457200" lvl="1" indent="-457200" algn="l"/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i.e., How To Stay within Earth’s Carrying Limits</a:t>
            </a: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42E36-5EDA-7715-9413-DF7193E121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72431" y="6474941"/>
            <a:ext cx="4114800" cy="365125"/>
          </a:xfrm>
        </p:spPr>
        <p:txBody>
          <a:bodyPr/>
          <a:lstStyle/>
          <a:p>
            <a:r>
              <a:rPr lang="en-US"/>
              <a:t>Kate Raworth, https://www.kateraworth.com/doughnut/ tion title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4C01A-FCAA-0A72-2D49-3FD0D407E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867" t="13500" r="39560" b="6404"/>
          <a:stretch/>
        </p:blipFill>
        <p:spPr bwMode="auto">
          <a:xfrm>
            <a:off x="5651500" y="348283"/>
            <a:ext cx="6252340" cy="5569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AD370-777D-0106-9887-CDA54568F3B0}"/>
              </a:ext>
            </a:extLst>
          </p:cNvPr>
          <p:cNvSpPr txBox="1"/>
          <p:nvPr/>
        </p:nvSpPr>
        <p:spPr>
          <a:xfrm>
            <a:off x="5860295" y="6194414"/>
            <a:ext cx="573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The Doughnut of Social and Planetary Boundaries (2017)</a:t>
            </a:r>
            <a:endParaRPr lang="en-US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49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0DBD-0B2D-6832-A30D-1A703185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Model Comparisons</a:t>
            </a:r>
            <a:endParaRPr lang="en-US" b="1" dirty="0"/>
          </a:p>
        </p:txBody>
      </p:sp>
      <p:graphicFrame>
        <p:nvGraphicFramePr>
          <p:cNvPr id="6" name="Table Placeholder 3">
            <a:extLst>
              <a:ext uri="{FF2B5EF4-FFF2-40B4-BE49-F238E27FC236}">
                <a16:creationId xmlns:a16="http://schemas.microsoft.com/office/drawing/2014/main" id="{FCA28DE6-C101-C79F-9EA4-ADCD87209AD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749364"/>
              </p:ext>
            </p:extLst>
          </p:nvPr>
        </p:nvGraphicFramePr>
        <p:xfrm>
          <a:off x="841375" y="2770188"/>
          <a:ext cx="10515600" cy="339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855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3338983">
                  <a:extLst>
                    <a:ext uri="{9D8B030D-6E8A-4147-A177-3AD203B41FA5}">
                      <a16:colId xmlns:a16="http://schemas.microsoft.com/office/drawing/2014/main" val="3953468724"/>
                    </a:ext>
                  </a:extLst>
                </a:gridCol>
                <a:gridCol w="2056921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  <a:gridCol w="1837841">
                  <a:extLst>
                    <a:ext uri="{9D8B030D-6E8A-4147-A177-3AD203B41FA5}">
                      <a16:colId xmlns:a16="http://schemas.microsoft.com/office/drawing/2014/main" val="2438884888"/>
                    </a:ext>
                  </a:extLst>
                </a:gridCol>
              </a:tblGrid>
              <a:tr h="5659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Activity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Result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Raid Model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Gift Model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5659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Militarize Production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Raids on Creators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☒</a:t>
                      </a:r>
                      <a:endParaRPr lang="en-US" sz="28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5659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Communalize Production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Gifted Goods Circulation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5659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Consideration of Earth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Renewal of Raw Material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5659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Hierarchy Fabrication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Depletion of Raw Material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251906"/>
                  </a:ext>
                </a:extLst>
              </a:tr>
              <a:tr h="5659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Egalitarianism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badi" panose="020B0604020104020204" pitchFamily="34" charset="0"/>
                        </a:rPr>
                        <a:t>Support for All </a:t>
                      </a:r>
                      <a:endParaRPr lang="en-US" dirty="0">
                        <a:latin typeface="Abadi" panose="020B06040201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292A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</a:tbl>
          </a:graphicData>
        </a:graphic>
      </p:graphicFrame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4EF23A44-8CB1-F0AE-FA4A-07135770DD9D}"/>
              </a:ext>
            </a:extLst>
          </p:cNvPr>
          <p:cNvSpPr/>
          <p:nvPr/>
        </p:nvSpPr>
        <p:spPr>
          <a:xfrm rot="17562665">
            <a:off x="11031430" y="2217419"/>
            <a:ext cx="1519927" cy="517465"/>
          </a:xfrm>
          <a:prstGeom prst="curved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631F2-15B4-C12D-D95E-B37C1DF99C1D}"/>
              </a:ext>
            </a:extLst>
          </p:cNvPr>
          <p:cNvSpPr txBox="1"/>
          <p:nvPr/>
        </p:nvSpPr>
        <p:spPr>
          <a:xfrm>
            <a:off x="8217244" y="381187"/>
            <a:ext cx="1425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Look, Mom!</a:t>
            </a:r>
          </a:p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The Flo!wers</a:t>
            </a:r>
          </a:p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Are OK!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A2842-67A8-06D5-1B50-3653A6D48617}"/>
              </a:ext>
            </a:extLst>
          </p:cNvPr>
          <p:cNvSpPr txBox="1"/>
          <p:nvPr/>
        </p:nvSpPr>
        <p:spPr>
          <a:xfrm>
            <a:off x="2706131" y="6506289"/>
            <a:ext cx="79453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800"/>
              </a:spcAft>
            </a:pPr>
            <a:r>
              <a:rPr lang="en-US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Top: https://st2.depositphotos.com/1906135/48970/i/450/depositphotos_489707826-stock-photo-abstract-painting-mystic-womans-mask.jpg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8B4C9-5384-643E-134E-7E5EF82E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61" y="77327"/>
            <a:ext cx="1738183" cy="19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7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bouquet of flowers">
            <a:extLst>
              <a:ext uri="{FF2B5EF4-FFF2-40B4-BE49-F238E27FC236}">
                <a16:creationId xmlns:a16="http://schemas.microsoft.com/office/drawing/2014/main" id="{8AB2ECDC-2C97-9031-6EF9-11EF690976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97D649-277C-A20F-F588-7EA2B85B1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822960"/>
            <a:ext cx="6327648" cy="222199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502E84-5063-F43E-AC45-9F5CEAA6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01285" y="3209689"/>
            <a:ext cx="362454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E43C393-A639-F47D-D8A8-BAF189C5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787" y="3066998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78" y="1680518"/>
            <a:ext cx="4571999" cy="3258547"/>
          </a:xfrm>
          <a:noFill/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2"/>
                </a:solidFill>
              </a:rPr>
              <a:t>Economic</a:t>
            </a:r>
            <a:br>
              <a:rPr lang="en-US" sz="5400">
                <a:solidFill>
                  <a:schemeClr val="bg2"/>
                </a:solidFill>
              </a:rPr>
            </a:br>
            <a:r>
              <a:rPr lang="en-US" sz="5400">
                <a:solidFill>
                  <a:schemeClr val="bg2"/>
                </a:solidFill>
              </a:rPr>
              <a:t>Considerations</a:t>
            </a:r>
            <a:br>
              <a:rPr lang="en-US" sz="5400">
                <a:solidFill>
                  <a:schemeClr val="bg2"/>
                </a:solidFill>
              </a:rPr>
            </a:b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84233" y="2446638"/>
            <a:ext cx="5696712" cy="308287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Achieving Prosperity</a:t>
            </a:r>
          </a:p>
          <a:p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Production</a:t>
            </a:r>
          </a:p>
          <a:p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Consumption</a:t>
            </a:r>
          </a:p>
          <a:p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Distribution of Wealth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8EC13-CC66-14BE-C305-D90EB840C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24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530352"/>
            <a:ext cx="5385816" cy="1810512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Culture Determines Economic Style 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5480" y="3012082"/>
            <a:ext cx="5385816" cy="32030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Basic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Raiding Economics /~ Patriarchal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Gifting Economics  /~ Matriarchal</a:t>
            </a:r>
          </a:p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Cultural Development</a:t>
            </a:r>
          </a:p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Cultural Interaction </a:t>
            </a:r>
          </a:p>
          <a:p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Restructuring</a:t>
            </a:r>
          </a:p>
          <a:p>
            <a:endParaRPr lang="en-US" sz="2800" b="1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n-US" b="1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BC27E-ED02-E738-1B43-E66F422B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0" y="6479177"/>
            <a:ext cx="4910328" cy="242298"/>
          </a:xfrm>
        </p:spPr>
        <p:txBody>
          <a:bodyPr/>
          <a:lstStyle/>
          <a:p>
            <a:r>
              <a:rPr lang="en-US"/>
              <a:t>Top: https://pixabay.com/photos/window-frame-windows-old-house-8202075/</a:t>
            </a:r>
          </a:p>
          <a:p>
            <a:r>
              <a:rPr lang="en-US"/>
              <a:t>Bottom: Adventur.com https://www.pinterest.com/pin/702209766904431879/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36BAD4-5523-56E3-CB22-29D06E3719D7}"/>
              </a:ext>
            </a:extLst>
          </p:cNvPr>
          <p:cNvSpPr/>
          <p:nvPr/>
        </p:nvSpPr>
        <p:spPr>
          <a:xfrm>
            <a:off x="0" y="0"/>
            <a:ext cx="5172891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2">
            <a:extLst>
              <a:ext uri="{FF2B5EF4-FFF2-40B4-BE49-F238E27FC236}">
                <a16:creationId xmlns:a16="http://schemas.microsoft.com/office/drawing/2014/main" id="{F60E78FC-36D9-4AFE-A8EA-5F99D07413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675" r="12675"/>
          <a:stretch>
            <a:fillRect/>
          </a:stretch>
        </p:blipFill>
        <p:spPr>
          <a:xfrm>
            <a:off x="92432" y="136525"/>
            <a:ext cx="2690949" cy="3565920"/>
          </a:xfrm>
          <a:custGeom>
            <a:avLst/>
            <a:gdLst>
              <a:gd name="connsiteX0" fmla="*/ 0 w 2690949"/>
              <a:gd name="connsiteY0" fmla="*/ 0 h 3565920"/>
              <a:gd name="connsiteX1" fmla="*/ 484371 w 2690949"/>
              <a:gd name="connsiteY1" fmla="*/ 0 h 3565920"/>
              <a:gd name="connsiteX2" fmla="*/ 1049470 w 2690949"/>
              <a:gd name="connsiteY2" fmla="*/ 0 h 3565920"/>
              <a:gd name="connsiteX3" fmla="*/ 1533841 w 2690949"/>
              <a:gd name="connsiteY3" fmla="*/ 0 h 3565920"/>
              <a:gd name="connsiteX4" fmla="*/ 1991302 w 2690949"/>
              <a:gd name="connsiteY4" fmla="*/ 0 h 3565920"/>
              <a:gd name="connsiteX5" fmla="*/ 2690949 w 2690949"/>
              <a:gd name="connsiteY5" fmla="*/ 0 h 3565920"/>
              <a:gd name="connsiteX6" fmla="*/ 2690949 w 2690949"/>
              <a:gd name="connsiteY6" fmla="*/ 487342 h 3565920"/>
              <a:gd name="connsiteX7" fmla="*/ 2690949 w 2690949"/>
              <a:gd name="connsiteY7" fmla="*/ 1010344 h 3565920"/>
              <a:gd name="connsiteX8" fmla="*/ 2690949 w 2690949"/>
              <a:gd name="connsiteY8" fmla="*/ 1533346 h 3565920"/>
              <a:gd name="connsiteX9" fmla="*/ 2690949 w 2690949"/>
              <a:gd name="connsiteY9" fmla="*/ 2163325 h 3565920"/>
              <a:gd name="connsiteX10" fmla="*/ 2690949 w 2690949"/>
              <a:gd name="connsiteY10" fmla="*/ 2650667 h 3565920"/>
              <a:gd name="connsiteX11" fmla="*/ 2690949 w 2690949"/>
              <a:gd name="connsiteY11" fmla="*/ 3565920 h 3565920"/>
              <a:gd name="connsiteX12" fmla="*/ 2233488 w 2690949"/>
              <a:gd name="connsiteY12" fmla="*/ 3565920 h 3565920"/>
              <a:gd name="connsiteX13" fmla="*/ 1722207 w 2690949"/>
              <a:gd name="connsiteY13" fmla="*/ 3565920 h 3565920"/>
              <a:gd name="connsiteX14" fmla="*/ 1130199 w 2690949"/>
              <a:gd name="connsiteY14" fmla="*/ 3565920 h 3565920"/>
              <a:gd name="connsiteX15" fmla="*/ 672737 w 2690949"/>
              <a:gd name="connsiteY15" fmla="*/ 3565920 h 3565920"/>
              <a:gd name="connsiteX16" fmla="*/ 0 w 2690949"/>
              <a:gd name="connsiteY16" fmla="*/ 3565920 h 3565920"/>
              <a:gd name="connsiteX17" fmla="*/ 0 w 2690949"/>
              <a:gd name="connsiteY17" fmla="*/ 2900282 h 3565920"/>
              <a:gd name="connsiteX18" fmla="*/ 0 w 2690949"/>
              <a:gd name="connsiteY18" fmla="*/ 2305962 h 3565920"/>
              <a:gd name="connsiteX19" fmla="*/ 0 w 2690949"/>
              <a:gd name="connsiteY19" fmla="*/ 1782960 h 3565920"/>
              <a:gd name="connsiteX20" fmla="*/ 0 w 2690949"/>
              <a:gd name="connsiteY20" fmla="*/ 1152981 h 3565920"/>
              <a:gd name="connsiteX21" fmla="*/ 0 w 2690949"/>
              <a:gd name="connsiteY21" fmla="*/ 523002 h 3565920"/>
              <a:gd name="connsiteX22" fmla="*/ 0 w 2690949"/>
              <a:gd name="connsiteY22" fmla="*/ 0 h 3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90949" h="3565920" fill="none" extrusionOk="0">
                <a:moveTo>
                  <a:pt x="0" y="0"/>
                </a:moveTo>
                <a:cubicBezTo>
                  <a:pt x="164651" y="-34724"/>
                  <a:pt x="355561" y="33481"/>
                  <a:pt x="484371" y="0"/>
                </a:cubicBezTo>
                <a:cubicBezTo>
                  <a:pt x="613181" y="-33481"/>
                  <a:pt x="775857" y="31002"/>
                  <a:pt x="1049470" y="0"/>
                </a:cubicBezTo>
                <a:cubicBezTo>
                  <a:pt x="1323083" y="-31002"/>
                  <a:pt x="1346659" y="54111"/>
                  <a:pt x="1533841" y="0"/>
                </a:cubicBezTo>
                <a:cubicBezTo>
                  <a:pt x="1721023" y="-54111"/>
                  <a:pt x="1837355" y="18357"/>
                  <a:pt x="1991302" y="0"/>
                </a:cubicBezTo>
                <a:cubicBezTo>
                  <a:pt x="2145249" y="-18357"/>
                  <a:pt x="2545393" y="60288"/>
                  <a:pt x="2690949" y="0"/>
                </a:cubicBezTo>
                <a:cubicBezTo>
                  <a:pt x="2744558" y="151663"/>
                  <a:pt x="2642891" y="320930"/>
                  <a:pt x="2690949" y="487342"/>
                </a:cubicBezTo>
                <a:cubicBezTo>
                  <a:pt x="2739007" y="653754"/>
                  <a:pt x="2653699" y="780018"/>
                  <a:pt x="2690949" y="1010344"/>
                </a:cubicBezTo>
                <a:cubicBezTo>
                  <a:pt x="2728199" y="1240670"/>
                  <a:pt x="2666043" y="1423154"/>
                  <a:pt x="2690949" y="1533346"/>
                </a:cubicBezTo>
                <a:cubicBezTo>
                  <a:pt x="2715855" y="1643538"/>
                  <a:pt x="2639554" y="2007907"/>
                  <a:pt x="2690949" y="2163325"/>
                </a:cubicBezTo>
                <a:cubicBezTo>
                  <a:pt x="2742344" y="2318743"/>
                  <a:pt x="2644836" y="2421006"/>
                  <a:pt x="2690949" y="2650667"/>
                </a:cubicBezTo>
                <a:cubicBezTo>
                  <a:pt x="2737062" y="2880328"/>
                  <a:pt x="2587222" y="3132821"/>
                  <a:pt x="2690949" y="3565920"/>
                </a:cubicBezTo>
                <a:cubicBezTo>
                  <a:pt x="2482081" y="3581539"/>
                  <a:pt x="2326855" y="3563656"/>
                  <a:pt x="2233488" y="3565920"/>
                </a:cubicBezTo>
                <a:cubicBezTo>
                  <a:pt x="2140121" y="3568184"/>
                  <a:pt x="1891860" y="3562304"/>
                  <a:pt x="1722207" y="3565920"/>
                </a:cubicBezTo>
                <a:cubicBezTo>
                  <a:pt x="1552554" y="3569536"/>
                  <a:pt x="1411876" y="3497344"/>
                  <a:pt x="1130199" y="3565920"/>
                </a:cubicBezTo>
                <a:cubicBezTo>
                  <a:pt x="848522" y="3634496"/>
                  <a:pt x="793053" y="3548048"/>
                  <a:pt x="672737" y="3565920"/>
                </a:cubicBezTo>
                <a:cubicBezTo>
                  <a:pt x="552421" y="3583792"/>
                  <a:pt x="144989" y="3543513"/>
                  <a:pt x="0" y="3565920"/>
                </a:cubicBezTo>
                <a:cubicBezTo>
                  <a:pt x="-18792" y="3430354"/>
                  <a:pt x="59592" y="3117008"/>
                  <a:pt x="0" y="2900282"/>
                </a:cubicBezTo>
                <a:cubicBezTo>
                  <a:pt x="-59592" y="2683556"/>
                  <a:pt x="30496" y="2515645"/>
                  <a:pt x="0" y="2305962"/>
                </a:cubicBezTo>
                <a:cubicBezTo>
                  <a:pt x="-30496" y="2096279"/>
                  <a:pt x="5189" y="1898066"/>
                  <a:pt x="0" y="1782960"/>
                </a:cubicBezTo>
                <a:cubicBezTo>
                  <a:pt x="-5189" y="1667854"/>
                  <a:pt x="16365" y="1396656"/>
                  <a:pt x="0" y="1152981"/>
                </a:cubicBezTo>
                <a:cubicBezTo>
                  <a:pt x="-16365" y="909306"/>
                  <a:pt x="15021" y="766090"/>
                  <a:pt x="0" y="523002"/>
                </a:cubicBezTo>
                <a:cubicBezTo>
                  <a:pt x="-15021" y="279914"/>
                  <a:pt x="9747" y="162154"/>
                  <a:pt x="0" y="0"/>
                </a:cubicBezTo>
                <a:close/>
              </a:path>
              <a:path w="2690949" h="3565920" stroke="0" extrusionOk="0">
                <a:moveTo>
                  <a:pt x="0" y="0"/>
                </a:moveTo>
                <a:cubicBezTo>
                  <a:pt x="207938" y="-54057"/>
                  <a:pt x="291886" y="27174"/>
                  <a:pt x="484371" y="0"/>
                </a:cubicBezTo>
                <a:cubicBezTo>
                  <a:pt x="676856" y="-27174"/>
                  <a:pt x="825214" y="5485"/>
                  <a:pt x="1022561" y="0"/>
                </a:cubicBezTo>
                <a:cubicBezTo>
                  <a:pt x="1219908" y="-5485"/>
                  <a:pt x="1425129" y="48601"/>
                  <a:pt x="1614569" y="0"/>
                </a:cubicBezTo>
                <a:cubicBezTo>
                  <a:pt x="1804009" y="-48601"/>
                  <a:pt x="1944768" y="21744"/>
                  <a:pt x="2179669" y="0"/>
                </a:cubicBezTo>
                <a:cubicBezTo>
                  <a:pt x="2414570" y="-21744"/>
                  <a:pt x="2539887" y="11583"/>
                  <a:pt x="2690949" y="0"/>
                </a:cubicBezTo>
                <a:cubicBezTo>
                  <a:pt x="2717425" y="247178"/>
                  <a:pt x="2611594" y="486380"/>
                  <a:pt x="2690949" y="665638"/>
                </a:cubicBezTo>
                <a:cubicBezTo>
                  <a:pt x="2770304" y="844896"/>
                  <a:pt x="2659999" y="1046328"/>
                  <a:pt x="2690949" y="1224299"/>
                </a:cubicBezTo>
                <a:cubicBezTo>
                  <a:pt x="2721899" y="1402270"/>
                  <a:pt x="2681363" y="1571021"/>
                  <a:pt x="2690949" y="1782960"/>
                </a:cubicBezTo>
                <a:cubicBezTo>
                  <a:pt x="2700535" y="1994899"/>
                  <a:pt x="2641968" y="2274815"/>
                  <a:pt x="2690949" y="2448598"/>
                </a:cubicBezTo>
                <a:cubicBezTo>
                  <a:pt x="2739930" y="2622381"/>
                  <a:pt x="2645506" y="2735934"/>
                  <a:pt x="2690949" y="3007259"/>
                </a:cubicBezTo>
                <a:cubicBezTo>
                  <a:pt x="2736392" y="3278584"/>
                  <a:pt x="2677922" y="3321341"/>
                  <a:pt x="2690949" y="3565920"/>
                </a:cubicBezTo>
                <a:cubicBezTo>
                  <a:pt x="2575814" y="3596506"/>
                  <a:pt x="2375719" y="3556699"/>
                  <a:pt x="2206578" y="3565920"/>
                </a:cubicBezTo>
                <a:cubicBezTo>
                  <a:pt x="2037437" y="3575141"/>
                  <a:pt x="1819520" y="3518139"/>
                  <a:pt x="1722207" y="3565920"/>
                </a:cubicBezTo>
                <a:cubicBezTo>
                  <a:pt x="1624894" y="3613701"/>
                  <a:pt x="1370267" y="3517609"/>
                  <a:pt x="1237837" y="3565920"/>
                </a:cubicBezTo>
                <a:cubicBezTo>
                  <a:pt x="1105407" y="3614231"/>
                  <a:pt x="806183" y="3523596"/>
                  <a:pt x="645828" y="3565920"/>
                </a:cubicBezTo>
                <a:cubicBezTo>
                  <a:pt x="485473" y="3608244"/>
                  <a:pt x="205184" y="3490543"/>
                  <a:pt x="0" y="3565920"/>
                </a:cubicBezTo>
                <a:cubicBezTo>
                  <a:pt x="-29798" y="3278205"/>
                  <a:pt x="67320" y="3169820"/>
                  <a:pt x="0" y="2935941"/>
                </a:cubicBezTo>
                <a:cubicBezTo>
                  <a:pt x="-67320" y="2702062"/>
                  <a:pt x="44473" y="2463398"/>
                  <a:pt x="0" y="2341621"/>
                </a:cubicBezTo>
                <a:cubicBezTo>
                  <a:pt x="-44473" y="2219844"/>
                  <a:pt x="61716" y="2020402"/>
                  <a:pt x="0" y="1818619"/>
                </a:cubicBezTo>
                <a:cubicBezTo>
                  <a:pt x="-61716" y="1616836"/>
                  <a:pt x="13591" y="1393178"/>
                  <a:pt x="0" y="1259958"/>
                </a:cubicBezTo>
                <a:cubicBezTo>
                  <a:pt x="-13591" y="1126738"/>
                  <a:pt x="10464" y="850123"/>
                  <a:pt x="0" y="736957"/>
                </a:cubicBezTo>
                <a:cubicBezTo>
                  <a:pt x="-10464" y="623791"/>
                  <a:pt x="38534" y="156340"/>
                  <a:pt x="0" y="0"/>
                </a:cubicBezTo>
                <a:close/>
              </a:path>
            </a:pathLst>
          </a:custGeom>
          <a:ln w="38100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574028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A7BE2E-3C6A-249E-DD0C-D1C3E2AC3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064" y="3155555"/>
            <a:ext cx="2691261" cy="35659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459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 descr="A bouquet of flowers">
            <a:extLst>
              <a:ext uri="{FF2B5EF4-FFF2-40B4-BE49-F238E27FC236}">
                <a16:creationId xmlns:a16="http://schemas.microsoft.com/office/drawing/2014/main" id="{D34D75C6-A35A-52D3-B03F-61494B858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C3427B2-C457-FC4C-BA04-44EF586F3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052" y="2301562"/>
            <a:ext cx="9052560" cy="2487168"/>
          </a:xfrm>
        </p:spPr>
        <p:txBody>
          <a:bodyPr/>
          <a:lstStyle/>
          <a:p>
            <a:pPr marL="1881188" indent="-1881188" algn="l"/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                Basic Types </a:t>
            </a:r>
            <a:b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</a:br>
            <a:r>
              <a:rPr lang="en-US" sz="1600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</a:t>
            </a:r>
            <a:b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</a:br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Tenorite" panose="00000500000000000000" pitchFamily="2" charset="0"/>
              </a:rPr>
              <a:t>● 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Raiding Economics / ~Patriarchal</a:t>
            </a:r>
            <a:b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</a:br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Tenorite" panose="00000500000000000000" pitchFamily="2" charset="0"/>
              </a:rPr>
              <a:t>● 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Gifting Economics / ~Matriarchal</a:t>
            </a:r>
            <a:b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</a:br>
            <a:endParaRPr lang="en-US" sz="3200" b="1">
              <a:solidFill>
                <a:schemeClr val="accent4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C8D8B-2E15-875B-08A8-28C5524EF6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4F408-30BE-5DC2-806D-A217DB028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7775" y="6356350"/>
            <a:ext cx="784225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95E724B3-E95F-E150-E7F9-1C3F634EF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FEC193-4F90-6CAE-6259-21C8B6A84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1" y="4925255"/>
            <a:ext cx="972078" cy="28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19B25-42CB-340B-ACB4-22178DF12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8561" y="1624116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57FFDB-DFEC-7174-F23F-20C423A0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009" y="570846"/>
            <a:ext cx="5303521" cy="192415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Manner of Achieving </a:t>
            </a:r>
            <a:b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2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800" b="1" i="1">
                <a:solidFill>
                  <a:schemeClr val="accent2">
                    <a:lumMod val="60000"/>
                    <a:lumOff val="40000"/>
                  </a:schemeClr>
                </a:solidFill>
              </a:rPr>
              <a:t>Production</a:t>
            </a:r>
            <a:endParaRPr lang="en-US" sz="4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EE20-53E0-0C62-809D-211B05B880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3294127"/>
            <a:ext cx="5303520" cy="2441448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Creation of Goods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Egalitarian Participatory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Hierarchically Forced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22095A-6DFD-DBF5-303B-30CAA6C8A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CCD8D6"/>
          </a:solid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0CFDD4-3F15-BF84-D583-44A7612C6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4" t="35651" r="20743" b="18322"/>
          <a:stretch/>
        </p:blipFill>
        <p:spPr bwMode="auto">
          <a:xfrm>
            <a:off x="45862" y="91609"/>
            <a:ext cx="4342735" cy="2879706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CBF6FDDB-C2BE-5979-4BC7-D7D873C12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9560" y="6283234"/>
            <a:ext cx="7512420" cy="542744"/>
          </a:xfrm>
        </p:spPr>
        <p:txBody>
          <a:bodyPr/>
          <a:lstStyle/>
          <a:p>
            <a:r>
              <a:rPr lang="en-US" kern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Top: </a:t>
            </a:r>
            <a:r>
              <a:rPr lang="en-US" i="1" kern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Brevis narratio eorum quae in Florida Americai provincia Gallis acciderunt</a:t>
            </a:r>
            <a:r>
              <a:rPr lang="en-US" kern="1800">
                <a:latin typeface="Times New Roman" panose="02020603050405020304" pitchFamily="18" charset="0"/>
                <a:ea typeface="Times New Roman" panose="02020603050405020304" pitchFamily="18" charset="0"/>
              </a:rPr>
              <a:t> (1591) Theodore de Bry engraving</a:t>
            </a:r>
          </a:p>
          <a:p>
            <a:r>
              <a:rPr lang="en-US"/>
              <a:t>Bottom:  </a:t>
            </a: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“A Slave-Coffle Passing the Capitol,” LC USZ62-2574, Library of Congress Washington, DC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A5E8E-D0B2-62CE-741E-7226002FF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0" t="24075" r="27090" b="9071"/>
          <a:stretch/>
        </p:blipFill>
        <p:spPr bwMode="auto">
          <a:xfrm>
            <a:off x="359674" y="3209218"/>
            <a:ext cx="3715113" cy="3557173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942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2A1B-12AB-E882-E2D0-903F1F93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7646"/>
            <a:ext cx="4297680" cy="2237705"/>
          </a:xfrm>
        </p:spPr>
        <p:txBody>
          <a:bodyPr>
            <a:normAutofit fontScale="90000"/>
          </a:bodyPr>
          <a:lstStyle/>
          <a:p>
            <a:r>
              <a:rPr lang="en-US" sz="49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Manner of Achieving </a:t>
            </a:r>
            <a:br>
              <a:rPr lang="en-US" sz="49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3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13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3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44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400" b="1" i="1">
                <a:solidFill>
                  <a:schemeClr val="accent2">
                    <a:lumMod val="60000"/>
                    <a:lumOff val="40000"/>
                  </a:schemeClr>
                </a:solidFill>
              </a:rPr>
              <a:t>Consumption</a:t>
            </a:r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B7D94C-7234-E2D7-DE52-CB62D676C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099" b="6099"/>
          <a:stretch>
            <a:fillRect/>
          </a:stretch>
        </p:blipFill>
        <p:spPr>
          <a:xfrm>
            <a:off x="5904412" y="154062"/>
            <a:ext cx="3363685" cy="374513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CCAAB-85CE-83A5-D6F8-2A23BF7F06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5028" y="3402558"/>
            <a:ext cx="4224091" cy="2441448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Hierarchical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by Class/Caste Restriction</a:t>
            </a:r>
            <a:endParaRPr lang="en-US" sz="2800" b="1">
              <a:solidFill>
                <a:schemeClr val="tx2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Egalitarian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Shared around Circle by All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4B7C9-0EDA-7484-9F25-4539307297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9674" y="5995851"/>
            <a:ext cx="4114800" cy="725624"/>
          </a:xfrm>
        </p:spPr>
        <p:txBody>
          <a:bodyPr/>
          <a:lstStyle/>
          <a:p>
            <a:r>
              <a:rPr lang="en-US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Top: “Monmouth Street,” etching by George Cruikshank, illus. </a:t>
            </a:r>
            <a:r>
              <a:rPr lang="en-US" sz="1000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Sketches by Boz</a:t>
            </a:r>
            <a:r>
              <a:rPr lang="en-US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Charles Dickens, 1836; </a:t>
            </a:r>
          </a:p>
          <a:p>
            <a:r>
              <a:rPr lang="en-US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Bottom: </a:t>
            </a:r>
            <a:r>
              <a:rPr lang="fr-FR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Illus., D. Maillart, from Jules Crevaux, Voyage dans l’Amérique du Sud, l’Intérior des Gayanes, 1876-1877 (1883) p. 167.</a:t>
            </a:r>
            <a:endParaRPr lang="en-US" sz="10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A36C3-D165-7511-A6C4-195C7F5CE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A0D62-1C3E-F068-23ED-E2DE62DD9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0" t="27728" r="30929" b="22851"/>
          <a:stretch/>
        </p:blipFill>
        <p:spPr bwMode="auto">
          <a:xfrm>
            <a:off x="6959783" y="3666069"/>
            <a:ext cx="4835982" cy="3055406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C1092C-0ED1-A9E5-A945-4FEDE753956D}"/>
              </a:ext>
            </a:extLst>
          </p:cNvPr>
          <p:cNvSpPr txBox="1"/>
          <p:nvPr/>
        </p:nvSpPr>
        <p:spPr>
          <a:xfrm>
            <a:off x="5342709" y="5844006"/>
            <a:ext cx="872355" cy="46166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By 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200A9-4595-9FFF-14F9-D6545AACCA16}"/>
              </a:ext>
            </a:extLst>
          </p:cNvPr>
          <p:cNvSpPr txBox="1"/>
          <p:nvPr/>
        </p:nvSpPr>
        <p:spPr>
          <a:xfrm>
            <a:off x="9665438" y="983262"/>
            <a:ext cx="2020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By Those Who</a:t>
            </a:r>
          </a:p>
          <a:p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Can Afford It</a:t>
            </a:r>
          </a:p>
        </p:txBody>
      </p:sp>
    </p:spTree>
    <p:extLst>
      <p:ext uri="{BB962C8B-B14F-4D97-AF65-F5344CB8AC3E}">
        <p14:creationId xmlns:p14="http://schemas.microsoft.com/office/powerpoint/2010/main" val="183744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17B9-7D80-FC80-54C3-3190B207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82" y="557784"/>
            <a:ext cx="5603967" cy="1929384"/>
          </a:xfrm>
        </p:spPr>
        <p:txBody>
          <a:bodyPr/>
          <a:lstStyle/>
          <a:p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Distribution of Wealth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D39AD-50E3-F546-C978-7E46A1346C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C35D6-4391-7D7A-7DA6-E6A0FC78F7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73782" y="3328415"/>
            <a:ext cx="5603967" cy="275887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72292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AD8D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Hierarchical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72292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AD8D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Upward by Class/Caste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CAD8D6">
                  <a:lumMod val="50000"/>
                </a:srgbClr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72292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AD8D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Egalitarian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72292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AD8D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Circulated within Gifting Circle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72292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>
                <a:solidFill>
                  <a:srgbClr val="CAD8D6">
                    <a:lumMod val="50000"/>
                  </a:srgbClr>
                </a:solidFill>
                <a:latin typeface="Abadi" panose="020B0604020104020204" pitchFamily="34" charset="0"/>
              </a:rPr>
              <a:t>Need-Based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AD8D6">
                  <a:lumMod val="50000"/>
                </a:srgbClr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45E0-5AFC-04BE-A040-3498AC623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34464" y="6221820"/>
            <a:ext cx="7544176" cy="634184"/>
          </a:xfrm>
        </p:spPr>
        <p:txBody>
          <a:bodyPr/>
          <a:lstStyle/>
          <a:p>
            <a:r>
              <a:rPr lang="en-US"/>
              <a:t>Top: Oft-Reproduced French Cartoon. Earliest found online 2015 as reproduction</a:t>
            </a:r>
          </a:p>
          <a:p>
            <a:r>
              <a:rPr lang="en-US"/>
              <a:t>Bottom: Potlatch, ca. 1914, Alert Bay, J. Welsh, RBCM PN 2307-b, Display, Museum of Anthropology, University of British Columbia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70395-D8E8-EC19-0D3A-03AFE14AF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8" t="17542" r="34628" b="44333"/>
          <a:stretch/>
        </p:blipFill>
        <p:spPr bwMode="auto">
          <a:xfrm>
            <a:off x="100066" y="169818"/>
            <a:ext cx="4234332" cy="2909924"/>
          </a:xfrm>
          <a:custGeom>
            <a:avLst/>
            <a:gdLst>
              <a:gd name="connsiteX0" fmla="*/ 0 w 4234332"/>
              <a:gd name="connsiteY0" fmla="*/ 0 h 2909924"/>
              <a:gd name="connsiteX1" fmla="*/ 444605 w 4234332"/>
              <a:gd name="connsiteY1" fmla="*/ 0 h 2909924"/>
              <a:gd name="connsiteX2" fmla="*/ 931553 w 4234332"/>
              <a:gd name="connsiteY2" fmla="*/ 0 h 2909924"/>
              <a:gd name="connsiteX3" fmla="*/ 1333815 w 4234332"/>
              <a:gd name="connsiteY3" fmla="*/ 0 h 2909924"/>
              <a:gd name="connsiteX4" fmla="*/ 1863106 w 4234332"/>
              <a:gd name="connsiteY4" fmla="*/ 0 h 2909924"/>
              <a:gd name="connsiteX5" fmla="*/ 2477084 w 4234332"/>
              <a:gd name="connsiteY5" fmla="*/ 0 h 2909924"/>
              <a:gd name="connsiteX6" fmla="*/ 3091062 w 4234332"/>
              <a:gd name="connsiteY6" fmla="*/ 0 h 2909924"/>
              <a:gd name="connsiteX7" fmla="*/ 3662697 w 4234332"/>
              <a:gd name="connsiteY7" fmla="*/ 0 h 2909924"/>
              <a:gd name="connsiteX8" fmla="*/ 4234332 w 4234332"/>
              <a:gd name="connsiteY8" fmla="*/ 0 h 2909924"/>
              <a:gd name="connsiteX9" fmla="*/ 4234332 w 4234332"/>
              <a:gd name="connsiteY9" fmla="*/ 640183 h 2909924"/>
              <a:gd name="connsiteX10" fmla="*/ 4234332 w 4234332"/>
              <a:gd name="connsiteY10" fmla="*/ 1163970 h 2909924"/>
              <a:gd name="connsiteX11" fmla="*/ 4234332 w 4234332"/>
              <a:gd name="connsiteY11" fmla="*/ 1716855 h 2909924"/>
              <a:gd name="connsiteX12" fmla="*/ 4234332 w 4234332"/>
              <a:gd name="connsiteY12" fmla="*/ 2240641 h 2909924"/>
              <a:gd name="connsiteX13" fmla="*/ 4234332 w 4234332"/>
              <a:gd name="connsiteY13" fmla="*/ 2909924 h 2909924"/>
              <a:gd name="connsiteX14" fmla="*/ 3747384 w 4234332"/>
              <a:gd name="connsiteY14" fmla="*/ 2909924 h 2909924"/>
              <a:gd name="connsiteX15" fmla="*/ 3175749 w 4234332"/>
              <a:gd name="connsiteY15" fmla="*/ 2909924 h 2909924"/>
              <a:gd name="connsiteX16" fmla="*/ 2688801 w 4234332"/>
              <a:gd name="connsiteY16" fmla="*/ 2909924 h 2909924"/>
              <a:gd name="connsiteX17" fmla="*/ 2286539 w 4234332"/>
              <a:gd name="connsiteY17" fmla="*/ 2909924 h 2909924"/>
              <a:gd name="connsiteX18" fmla="*/ 1841934 w 4234332"/>
              <a:gd name="connsiteY18" fmla="*/ 2909924 h 2909924"/>
              <a:gd name="connsiteX19" fmla="*/ 1354986 w 4234332"/>
              <a:gd name="connsiteY19" fmla="*/ 2909924 h 2909924"/>
              <a:gd name="connsiteX20" fmla="*/ 952725 w 4234332"/>
              <a:gd name="connsiteY20" fmla="*/ 2909924 h 2909924"/>
              <a:gd name="connsiteX21" fmla="*/ 0 w 4234332"/>
              <a:gd name="connsiteY21" fmla="*/ 2909924 h 2909924"/>
              <a:gd name="connsiteX22" fmla="*/ 0 w 4234332"/>
              <a:gd name="connsiteY22" fmla="*/ 2357038 h 2909924"/>
              <a:gd name="connsiteX23" fmla="*/ 0 w 4234332"/>
              <a:gd name="connsiteY23" fmla="*/ 1804153 h 2909924"/>
              <a:gd name="connsiteX24" fmla="*/ 0 w 4234332"/>
              <a:gd name="connsiteY24" fmla="*/ 1222168 h 2909924"/>
              <a:gd name="connsiteX25" fmla="*/ 0 w 4234332"/>
              <a:gd name="connsiteY25" fmla="*/ 640183 h 2909924"/>
              <a:gd name="connsiteX26" fmla="*/ 0 w 4234332"/>
              <a:gd name="connsiteY26" fmla="*/ 0 h 290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34332" h="2909924" fill="none" extrusionOk="0">
                <a:moveTo>
                  <a:pt x="0" y="0"/>
                </a:moveTo>
                <a:cubicBezTo>
                  <a:pt x="95033" y="-11910"/>
                  <a:pt x="355001" y="4745"/>
                  <a:pt x="444605" y="0"/>
                </a:cubicBezTo>
                <a:cubicBezTo>
                  <a:pt x="534210" y="-4745"/>
                  <a:pt x="829557" y="42100"/>
                  <a:pt x="931553" y="0"/>
                </a:cubicBezTo>
                <a:cubicBezTo>
                  <a:pt x="1033549" y="-42100"/>
                  <a:pt x="1178544" y="9771"/>
                  <a:pt x="1333815" y="0"/>
                </a:cubicBezTo>
                <a:cubicBezTo>
                  <a:pt x="1489086" y="-9771"/>
                  <a:pt x="1737897" y="3401"/>
                  <a:pt x="1863106" y="0"/>
                </a:cubicBezTo>
                <a:cubicBezTo>
                  <a:pt x="1988315" y="-3401"/>
                  <a:pt x="2314189" y="60883"/>
                  <a:pt x="2477084" y="0"/>
                </a:cubicBezTo>
                <a:cubicBezTo>
                  <a:pt x="2639979" y="-60883"/>
                  <a:pt x="2886214" y="2654"/>
                  <a:pt x="3091062" y="0"/>
                </a:cubicBezTo>
                <a:cubicBezTo>
                  <a:pt x="3295910" y="-2654"/>
                  <a:pt x="3426026" y="16164"/>
                  <a:pt x="3662697" y="0"/>
                </a:cubicBezTo>
                <a:cubicBezTo>
                  <a:pt x="3899369" y="-16164"/>
                  <a:pt x="4064676" y="63770"/>
                  <a:pt x="4234332" y="0"/>
                </a:cubicBezTo>
                <a:cubicBezTo>
                  <a:pt x="4250810" y="258687"/>
                  <a:pt x="4216146" y="402902"/>
                  <a:pt x="4234332" y="640183"/>
                </a:cubicBezTo>
                <a:cubicBezTo>
                  <a:pt x="4252518" y="877464"/>
                  <a:pt x="4226691" y="913834"/>
                  <a:pt x="4234332" y="1163970"/>
                </a:cubicBezTo>
                <a:cubicBezTo>
                  <a:pt x="4241973" y="1414106"/>
                  <a:pt x="4170796" y="1482171"/>
                  <a:pt x="4234332" y="1716855"/>
                </a:cubicBezTo>
                <a:cubicBezTo>
                  <a:pt x="4297868" y="1951540"/>
                  <a:pt x="4197675" y="2115462"/>
                  <a:pt x="4234332" y="2240641"/>
                </a:cubicBezTo>
                <a:cubicBezTo>
                  <a:pt x="4270989" y="2365820"/>
                  <a:pt x="4207510" y="2719721"/>
                  <a:pt x="4234332" y="2909924"/>
                </a:cubicBezTo>
                <a:cubicBezTo>
                  <a:pt x="4009376" y="2913568"/>
                  <a:pt x="3897542" y="2852464"/>
                  <a:pt x="3747384" y="2909924"/>
                </a:cubicBezTo>
                <a:cubicBezTo>
                  <a:pt x="3597226" y="2967384"/>
                  <a:pt x="3398348" y="2849804"/>
                  <a:pt x="3175749" y="2909924"/>
                </a:cubicBezTo>
                <a:cubicBezTo>
                  <a:pt x="2953150" y="2970044"/>
                  <a:pt x="2874708" y="2902526"/>
                  <a:pt x="2688801" y="2909924"/>
                </a:cubicBezTo>
                <a:cubicBezTo>
                  <a:pt x="2502894" y="2917322"/>
                  <a:pt x="2373071" y="2866269"/>
                  <a:pt x="2286539" y="2909924"/>
                </a:cubicBezTo>
                <a:cubicBezTo>
                  <a:pt x="2200007" y="2953579"/>
                  <a:pt x="1993782" y="2866629"/>
                  <a:pt x="1841934" y="2909924"/>
                </a:cubicBezTo>
                <a:cubicBezTo>
                  <a:pt x="1690086" y="2953219"/>
                  <a:pt x="1564500" y="2889038"/>
                  <a:pt x="1354986" y="2909924"/>
                </a:cubicBezTo>
                <a:cubicBezTo>
                  <a:pt x="1145472" y="2930810"/>
                  <a:pt x="1099071" y="2891874"/>
                  <a:pt x="952725" y="2909924"/>
                </a:cubicBezTo>
                <a:cubicBezTo>
                  <a:pt x="806379" y="2927974"/>
                  <a:pt x="209385" y="2850212"/>
                  <a:pt x="0" y="2909924"/>
                </a:cubicBezTo>
                <a:cubicBezTo>
                  <a:pt x="-37613" y="2730943"/>
                  <a:pt x="65498" y="2511231"/>
                  <a:pt x="0" y="2357038"/>
                </a:cubicBezTo>
                <a:cubicBezTo>
                  <a:pt x="-65498" y="2202845"/>
                  <a:pt x="27759" y="2030243"/>
                  <a:pt x="0" y="1804153"/>
                </a:cubicBezTo>
                <a:cubicBezTo>
                  <a:pt x="-27759" y="1578063"/>
                  <a:pt x="6608" y="1342567"/>
                  <a:pt x="0" y="1222168"/>
                </a:cubicBezTo>
                <a:cubicBezTo>
                  <a:pt x="-6608" y="1101769"/>
                  <a:pt x="6051" y="839190"/>
                  <a:pt x="0" y="640183"/>
                </a:cubicBezTo>
                <a:cubicBezTo>
                  <a:pt x="-6051" y="441176"/>
                  <a:pt x="22342" y="129043"/>
                  <a:pt x="0" y="0"/>
                </a:cubicBezTo>
                <a:close/>
              </a:path>
              <a:path w="4234332" h="2909924" stroke="0" extrusionOk="0">
                <a:moveTo>
                  <a:pt x="0" y="0"/>
                </a:moveTo>
                <a:cubicBezTo>
                  <a:pt x="257868" y="-58052"/>
                  <a:pt x="343849" y="30678"/>
                  <a:pt x="571635" y="0"/>
                </a:cubicBezTo>
                <a:cubicBezTo>
                  <a:pt x="799422" y="-30678"/>
                  <a:pt x="900486" y="54089"/>
                  <a:pt x="1058583" y="0"/>
                </a:cubicBezTo>
                <a:cubicBezTo>
                  <a:pt x="1216680" y="-54089"/>
                  <a:pt x="1357611" y="62209"/>
                  <a:pt x="1587875" y="0"/>
                </a:cubicBezTo>
                <a:cubicBezTo>
                  <a:pt x="1818139" y="-62209"/>
                  <a:pt x="1967226" y="56470"/>
                  <a:pt x="2074823" y="0"/>
                </a:cubicBezTo>
                <a:cubicBezTo>
                  <a:pt x="2182420" y="-56470"/>
                  <a:pt x="2418167" y="21353"/>
                  <a:pt x="2604114" y="0"/>
                </a:cubicBezTo>
                <a:cubicBezTo>
                  <a:pt x="2790061" y="-21353"/>
                  <a:pt x="2934648" y="10071"/>
                  <a:pt x="3048719" y="0"/>
                </a:cubicBezTo>
                <a:cubicBezTo>
                  <a:pt x="3162790" y="-10071"/>
                  <a:pt x="3451553" y="31806"/>
                  <a:pt x="3620354" y="0"/>
                </a:cubicBezTo>
                <a:cubicBezTo>
                  <a:pt x="3789156" y="-31806"/>
                  <a:pt x="4064850" y="21654"/>
                  <a:pt x="4234332" y="0"/>
                </a:cubicBezTo>
                <a:cubicBezTo>
                  <a:pt x="4279122" y="145246"/>
                  <a:pt x="4179151" y="378272"/>
                  <a:pt x="4234332" y="640183"/>
                </a:cubicBezTo>
                <a:cubicBezTo>
                  <a:pt x="4289513" y="902094"/>
                  <a:pt x="4172531" y="1115019"/>
                  <a:pt x="4234332" y="1251267"/>
                </a:cubicBezTo>
                <a:cubicBezTo>
                  <a:pt x="4296133" y="1387515"/>
                  <a:pt x="4174466" y="1556689"/>
                  <a:pt x="4234332" y="1833252"/>
                </a:cubicBezTo>
                <a:cubicBezTo>
                  <a:pt x="4294198" y="2109815"/>
                  <a:pt x="4172052" y="2195984"/>
                  <a:pt x="4234332" y="2357038"/>
                </a:cubicBezTo>
                <a:cubicBezTo>
                  <a:pt x="4296612" y="2518092"/>
                  <a:pt x="4197105" y="2664010"/>
                  <a:pt x="4234332" y="2909924"/>
                </a:cubicBezTo>
                <a:cubicBezTo>
                  <a:pt x="4041415" y="2942465"/>
                  <a:pt x="3962013" y="2867123"/>
                  <a:pt x="3705041" y="2909924"/>
                </a:cubicBezTo>
                <a:cubicBezTo>
                  <a:pt x="3448069" y="2952725"/>
                  <a:pt x="3460391" y="2896311"/>
                  <a:pt x="3302779" y="2909924"/>
                </a:cubicBezTo>
                <a:cubicBezTo>
                  <a:pt x="3145167" y="2923537"/>
                  <a:pt x="3024828" y="2897672"/>
                  <a:pt x="2773487" y="2909924"/>
                </a:cubicBezTo>
                <a:cubicBezTo>
                  <a:pt x="2522146" y="2922176"/>
                  <a:pt x="2458962" y="2899119"/>
                  <a:pt x="2244196" y="2909924"/>
                </a:cubicBezTo>
                <a:cubicBezTo>
                  <a:pt x="2029430" y="2920729"/>
                  <a:pt x="1993582" y="2890303"/>
                  <a:pt x="1841934" y="2909924"/>
                </a:cubicBezTo>
                <a:cubicBezTo>
                  <a:pt x="1690286" y="2929545"/>
                  <a:pt x="1477628" y="2907826"/>
                  <a:pt x="1227956" y="2909924"/>
                </a:cubicBezTo>
                <a:cubicBezTo>
                  <a:pt x="978284" y="2912022"/>
                  <a:pt x="918476" y="2879873"/>
                  <a:pt x="741008" y="2909924"/>
                </a:cubicBezTo>
                <a:cubicBezTo>
                  <a:pt x="563540" y="2939975"/>
                  <a:pt x="347537" y="2856996"/>
                  <a:pt x="0" y="2909924"/>
                </a:cubicBezTo>
                <a:cubicBezTo>
                  <a:pt x="-9144" y="2627703"/>
                  <a:pt x="40619" y="2427314"/>
                  <a:pt x="0" y="2269741"/>
                </a:cubicBezTo>
                <a:cubicBezTo>
                  <a:pt x="-40619" y="2112168"/>
                  <a:pt x="24749" y="1833772"/>
                  <a:pt x="0" y="1716855"/>
                </a:cubicBezTo>
                <a:cubicBezTo>
                  <a:pt x="-24749" y="1599938"/>
                  <a:pt x="39137" y="1365578"/>
                  <a:pt x="0" y="1222168"/>
                </a:cubicBezTo>
                <a:cubicBezTo>
                  <a:pt x="-39137" y="1078758"/>
                  <a:pt x="6134" y="881409"/>
                  <a:pt x="0" y="611084"/>
                </a:cubicBezTo>
                <a:cubicBezTo>
                  <a:pt x="-6134" y="340759"/>
                  <a:pt x="26386" y="210778"/>
                  <a:pt x="0" y="0"/>
                </a:cubicBezTo>
                <a:close/>
              </a:path>
            </a:pathLst>
          </a:custGeom>
          <a:ln w="28575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8127232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549B5-AC99-ACD3-4108-36CAE0CC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47" y="3175123"/>
            <a:ext cx="2477589" cy="354635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771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FD3B0-6AFB-4B7F-1FF3-2D2F7F2D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 descr="A bouquet of flowers">
            <a:extLst>
              <a:ext uri="{FF2B5EF4-FFF2-40B4-BE49-F238E27FC236}">
                <a16:creationId xmlns:a16="http://schemas.microsoft.com/office/drawing/2014/main" id="{582AAD39-0544-0547-C01B-CB1D07B5A3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05F7CBA-61D3-4A9D-7531-81F89829F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Cultural Development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32066-BFCE-8518-8C8F-3F13F55C301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E4508-A409-7B6C-7EF5-E5C795B1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7775" y="6356350"/>
            <a:ext cx="784225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213FF0BC-2C26-CAE8-FD49-5E4888D26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A928F5-FCBC-A616-E5E7-AADB1192D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1" y="4925255"/>
            <a:ext cx="972078" cy="28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FCEA0A-19CD-A2EA-D764-16A948B1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8561" y="1624116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533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 flourish_win32_CP_v3" id="{3BF332BF-22B8-49D8-950E-E9BBBBF59833}" vid="{E4E7F1DC-3AF4-489F-A450-0CED11A8EB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6BC5B-F32E-483D-A6CB-100D6BCB7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84BFC8-02DA-464F-AE97-4951BE47415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9915FD3-F777-4046-A12C-BE3860E324B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{90E62E56-0152-43F7-909A-C8FC1E3B2A0A}tf56410444_win32</Template>
  <TotalTime>588</TotalTime>
  <Words>1102</Words>
  <Application>Microsoft Office PowerPoint</Application>
  <PresentationFormat>Widescreen</PresentationFormat>
  <Paragraphs>182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Abadi</vt:lpstr>
      <vt:lpstr>Arial</vt:lpstr>
      <vt:lpstr>Baskerville Old Face</vt:lpstr>
      <vt:lpstr>Calibri</vt:lpstr>
      <vt:lpstr>Chiller</vt:lpstr>
      <vt:lpstr>Gill Sans Nova Light</vt:lpstr>
      <vt:lpstr>Tenorite</vt:lpstr>
      <vt:lpstr>Times New Roman</vt:lpstr>
      <vt:lpstr>Custom</vt:lpstr>
      <vt:lpstr>ECONOMICS    Gift v. Raiding Models The Quick-’n’-Dirty Tour</vt:lpstr>
      <vt:lpstr>GOAL OF ECONOMICS</vt:lpstr>
      <vt:lpstr>Economic Considerations </vt:lpstr>
      <vt:lpstr>Culture Determines Economic Style </vt:lpstr>
      <vt:lpstr>                 Basic Types    ● Raiding Economics / ~Patriarchal ● Gifting Economics / ~Matriarchal </vt:lpstr>
      <vt:lpstr>Manner of Achieving    Production</vt:lpstr>
      <vt:lpstr>Manner of Achieving      Consumption</vt:lpstr>
      <vt:lpstr>Distribution of Wealth </vt:lpstr>
      <vt:lpstr>Cultural Development</vt:lpstr>
      <vt:lpstr>Cultural Premises Determine Type of Economy</vt:lpstr>
      <vt:lpstr>Culture/Economy Pairs</vt:lpstr>
      <vt:lpstr>Gift Economy over Time</vt:lpstr>
      <vt:lpstr>Raiding Economy  Over Time</vt:lpstr>
      <vt:lpstr>Cultural Interaction</vt:lpstr>
      <vt:lpstr>Gifting Culture Meets Exchange Culture</vt:lpstr>
      <vt:lpstr>Raiding the Commons</vt:lpstr>
      <vt:lpstr>It’s Not Nice to Raid Mother Earth</vt:lpstr>
      <vt:lpstr>Restructuring</vt:lpstr>
      <vt:lpstr>Restructuring</vt:lpstr>
      <vt:lpstr>The Peanut Gallery  SPEAKS</vt:lpstr>
      <vt:lpstr>Terra Preta: Black Earth Economics</vt:lpstr>
      <vt:lpstr> Kate Raworth   Doughnut Economics: Seven Ways to Think Like a 21st-Century Economist (2017)</vt:lpstr>
      <vt:lpstr>Model Comparisons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Mann, Barbara A.</dc:creator>
  <cp:lastModifiedBy>Mann, Barbara A.</cp:lastModifiedBy>
  <cp:revision>67</cp:revision>
  <dcterms:created xsi:type="dcterms:W3CDTF">2024-11-19T14:34:36Z</dcterms:created>
  <dcterms:modified xsi:type="dcterms:W3CDTF">2024-11-25T15:04:31Z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